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7"/>
  </p:notesMasterIdLst>
  <p:handoutMasterIdLst>
    <p:handoutMasterId r:id="rId18"/>
  </p:handoutMasterIdLst>
  <p:sldIdLst>
    <p:sldId id="381" r:id="rId6"/>
    <p:sldId id="319" r:id="rId7"/>
    <p:sldId id="383" r:id="rId8"/>
    <p:sldId id="375" r:id="rId9"/>
    <p:sldId id="402" r:id="rId10"/>
    <p:sldId id="399" r:id="rId11"/>
    <p:sldId id="386" r:id="rId12"/>
    <p:sldId id="398" r:id="rId13"/>
    <p:sldId id="389" r:id="rId14"/>
    <p:sldId id="400" r:id="rId15"/>
    <p:sldId id="401"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33"/>
    <a:srgbClr val="FF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75" autoAdjust="0"/>
    <p:restoredTop sz="94660"/>
  </p:normalViewPr>
  <p:slideViewPr>
    <p:cSldViewPr snapToGrid="0">
      <p:cViewPr varScale="1">
        <p:scale>
          <a:sx n="86" d="100"/>
          <a:sy n="86" d="100"/>
        </p:scale>
        <p:origin x="4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3E2032-2885-4153-B7BA-B64838EAD43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58F2B0B5-34C8-4741-A4E0-953934889A05}">
      <dgm:prSet phldrT="[Text]"/>
      <dgm:spPr/>
      <dgm:t>
        <a:bodyPr/>
        <a:lstStyle/>
        <a:p>
          <a:r>
            <a:rPr lang="en-US" dirty="0"/>
            <a:t>PBC names EMP Task Force Members</a:t>
          </a:r>
        </a:p>
      </dgm:t>
    </dgm:pt>
    <dgm:pt modelId="{A809EBF0-9E25-490D-93BD-7623421018A3}" type="parTrans" cxnId="{ACFB231F-1D48-4C9A-BDCA-67FCCB25E1DE}">
      <dgm:prSet/>
      <dgm:spPr/>
      <dgm:t>
        <a:bodyPr/>
        <a:lstStyle/>
        <a:p>
          <a:endParaRPr lang="en-US"/>
        </a:p>
      </dgm:t>
    </dgm:pt>
    <dgm:pt modelId="{48FC480B-309F-404D-B9EE-6A245C0A8537}" type="sibTrans" cxnId="{ACFB231F-1D48-4C9A-BDCA-67FCCB25E1DE}">
      <dgm:prSet/>
      <dgm:spPr/>
      <dgm:t>
        <a:bodyPr/>
        <a:lstStyle/>
        <a:p>
          <a:endParaRPr lang="en-US"/>
        </a:p>
      </dgm:t>
    </dgm:pt>
    <dgm:pt modelId="{76181F49-0EF2-4E0F-8E06-B60C95155A3E}">
      <dgm:prSet phldrT="[Text]"/>
      <dgm:spPr/>
      <dgm:t>
        <a:bodyPr/>
        <a:lstStyle/>
        <a:p>
          <a:r>
            <a:rPr lang="en-US" dirty="0"/>
            <a:t>EMP Task Force evaluates 2017-22 EMP</a:t>
          </a:r>
        </a:p>
      </dgm:t>
    </dgm:pt>
    <dgm:pt modelId="{E4AD1D28-96EA-4DCD-830A-A2D3E43C994E}" type="parTrans" cxnId="{8F6F81C2-AE7C-465D-9A43-97A4732560F4}">
      <dgm:prSet/>
      <dgm:spPr/>
      <dgm:t>
        <a:bodyPr/>
        <a:lstStyle/>
        <a:p>
          <a:endParaRPr lang="en-US"/>
        </a:p>
      </dgm:t>
    </dgm:pt>
    <dgm:pt modelId="{B32B3035-9426-41CD-BE04-2EF8F89E412A}" type="sibTrans" cxnId="{8F6F81C2-AE7C-465D-9A43-97A4732560F4}">
      <dgm:prSet/>
      <dgm:spPr/>
      <dgm:t>
        <a:bodyPr/>
        <a:lstStyle/>
        <a:p>
          <a:endParaRPr lang="en-US"/>
        </a:p>
      </dgm:t>
    </dgm:pt>
    <dgm:pt modelId="{6D42A10B-FB58-4342-AABB-F0FD568A2AC2}">
      <dgm:prSet phldrT="[Text]"/>
      <dgm:spPr/>
      <dgm:t>
        <a:bodyPr/>
        <a:lstStyle/>
        <a:p>
          <a:r>
            <a:rPr lang="en-US" dirty="0"/>
            <a:t>SCUP Training in Strategic Planning</a:t>
          </a:r>
        </a:p>
      </dgm:t>
    </dgm:pt>
    <dgm:pt modelId="{2554B860-5648-4D44-AFB6-2DF7F6E2CBE0}" type="parTrans" cxnId="{29AF9D0F-306D-47CB-B760-AC1E92666C84}">
      <dgm:prSet/>
      <dgm:spPr/>
      <dgm:t>
        <a:bodyPr/>
        <a:lstStyle/>
        <a:p>
          <a:endParaRPr lang="en-US"/>
        </a:p>
      </dgm:t>
    </dgm:pt>
    <dgm:pt modelId="{2A9B5682-B2C3-4822-8CEB-70562EDA6068}" type="sibTrans" cxnId="{29AF9D0F-306D-47CB-B760-AC1E92666C84}">
      <dgm:prSet/>
      <dgm:spPr/>
      <dgm:t>
        <a:bodyPr/>
        <a:lstStyle/>
        <a:p>
          <a:endParaRPr lang="en-US"/>
        </a:p>
      </dgm:t>
    </dgm:pt>
    <dgm:pt modelId="{90E77C3F-728F-426A-803D-C4765380D2C5}">
      <dgm:prSet phldrT="[Text]"/>
      <dgm:spPr/>
      <dgm:t>
        <a:bodyPr/>
        <a:lstStyle/>
        <a:p>
          <a:r>
            <a:rPr lang="en-US" dirty="0"/>
            <a:t>Mission, Vision, Values Update</a:t>
          </a:r>
        </a:p>
      </dgm:t>
    </dgm:pt>
    <dgm:pt modelId="{8A256F4C-04B6-4FEF-99B1-3EB445097F38}" type="parTrans" cxnId="{5A7DD9DB-AA40-4344-894E-FE8D99C74FFD}">
      <dgm:prSet/>
      <dgm:spPr/>
      <dgm:t>
        <a:bodyPr/>
        <a:lstStyle/>
        <a:p>
          <a:endParaRPr lang="en-US"/>
        </a:p>
      </dgm:t>
    </dgm:pt>
    <dgm:pt modelId="{01AB17AD-5682-4B5F-8885-4E5C67E08CC2}" type="sibTrans" cxnId="{5A7DD9DB-AA40-4344-894E-FE8D99C74FFD}">
      <dgm:prSet/>
      <dgm:spPr/>
      <dgm:t>
        <a:bodyPr/>
        <a:lstStyle/>
        <a:p>
          <a:endParaRPr lang="en-US"/>
        </a:p>
      </dgm:t>
    </dgm:pt>
    <dgm:pt modelId="{CD75BF98-09ED-4745-83E7-10064944472F}" type="pres">
      <dgm:prSet presAssocID="{E03E2032-2885-4153-B7BA-B64838EAD43E}" presName="Name0" presStyleCnt="0">
        <dgm:presLayoutVars>
          <dgm:dir/>
          <dgm:resizeHandles val="exact"/>
        </dgm:presLayoutVars>
      </dgm:prSet>
      <dgm:spPr/>
    </dgm:pt>
    <dgm:pt modelId="{8C71BB98-2D20-45E6-9A4F-128DBE4EFE7A}" type="pres">
      <dgm:prSet presAssocID="{58F2B0B5-34C8-4741-A4E0-953934889A05}" presName="composite" presStyleCnt="0"/>
      <dgm:spPr/>
    </dgm:pt>
    <dgm:pt modelId="{A531ABB9-A0CC-44AF-9D91-ABC7722708F9}" type="pres">
      <dgm:prSet presAssocID="{58F2B0B5-34C8-4741-A4E0-953934889A05}" presName="bgChev" presStyleLbl="node1" presStyleIdx="0" presStyleCnt="4"/>
      <dgm:spPr/>
    </dgm:pt>
    <dgm:pt modelId="{8050C308-0359-4823-A719-6822CFD198D9}" type="pres">
      <dgm:prSet presAssocID="{58F2B0B5-34C8-4741-A4E0-953934889A05}" presName="txNode" presStyleLbl="fgAcc1" presStyleIdx="0" presStyleCnt="4" custLinFactNeighborX="-2026" custLinFactNeighborY="27862">
        <dgm:presLayoutVars>
          <dgm:bulletEnabled val="1"/>
        </dgm:presLayoutVars>
      </dgm:prSet>
      <dgm:spPr/>
    </dgm:pt>
    <dgm:pt modelId="{79FA438A-F45F-4D0B-88A2-16A81B00D082}" type="pres">
      <dgm:prSet presAssocID="{48FC480B-309F-404D-B9EE-6A245C0A8537}" presName="compositeSpace" presStyleCnt="0"/>
      <dgm:spPr/>
    </dgm:pt>
    <dgm:pt modelId="{27D858D7-123E-4571-B9EB-F7AC74D94259}" type="pres">
      <dgm:prSet presAssocID="{76181F49-0EF2-4E0F-8E06-B60C95155A3E}" presName="composite" presStyleCnt="0"/>
      <dgm:spPr/>
    </dgm:pt>
    <dgm:pt modelId="{A2AFE52F-60EA-4AA3-B5C9-9FB5E9B4AE1D}" type="pres">
      <dgm:prSet presAssocID="{76181F49-0EF2-4E0F-8E06-B60C95155A3E}" presName="bgChev" presStyleLbl="node1" presStyleIdx="1" presStyleCnt="4"/>
      <dgm:spPr/>
    </dgm:pt>
    <dgm:pt modelId="{ED72BE07-5368-481E-9B08-E5EA573A2F06}" type="pres">
      <dgm:prSet presAssocID="{76181F49-0EF2-4E0F-8E06-B60C95155A3E}" presName="txNode" presStyleLbl="fgAcc1" presStyleIdx="1" presStyleCnt="4" custLinFactNeighborX="-3603" custLinFactNeighborY="24988">
        <dgm:presLayoutVars>
          <dgm:bulletEnabled val="1"/>
        </dgm:presLayoutVars>
      </dgm:prSet>
      <dgm:spPr/>
    </dgm:pt>
    <dgm:pt modelId="{16ECB99A-5CB6-4D16-8AC9-2548230F77F1}" type="pres">
      <dgm:prSet presAssocID="{B32B3035-9426-41CD-BE04-2EF8F89E412A}" presName="compositeSpace" presStyleCnt="0"/>
      <dgm:spPr/>
    </dgm:pt>
    <dgm:pt modelId="{D6B80D96-2D1B-463F-82FB-6962FC33A39B}" type="pres">
      <dgm:prSet presAssocID="{6D42A10B-FB58-4342-AABB-F0FD568A2AC2}" presName="composite" presStyleCnt="0"/>
      <dgm:spPr/>
    </dgm:pt>
    <dgm:pt modelId="{95A15CF2-9509-4345-B27A-F0176C2A29DB}" type="pres">
      <dgm:prSet presAssocID="{6D42A10B-FB58-4342-AABB-F0FD568A2AC2}" presName="bgChev" presStyleLbl="node1" presStyleIdx="2" presStyleCnt="4"/>
      <dgm:spPr/>
    </dgm:pt>
    <dgm:pt modelId="{57F12D80-2D43-4688-AB7D-CA8D1E0A1964}" type="pres">
      <dgm:prSet presAssocID="{6D42A10B-FB58-4342-AABB-F0FD568A2AC2}" presName="txNode" presStyleLbl="fgAcc1" presStyleIdx="2" presStyleCnt="4" custLinFactNeighborX="-2654" custLinFactNeighborY="27862">
        <dgm:presLayoutVars>
          <dgm:bulletEnabled val="1"/>
        </dgm:presLayoutVars>
      </dgm:prSet>
      <dgm:spPr/>
    </dgm:pt>
    <dgm:pt modelId="{95545C89-8708-43F6-AA92-46132337C4B9}" type="pres">
      <dgm:prSet presAssocID="{2A9B5682-B2C3-4822-8CEB-70562EDA6068}" presName="compositeSpace" presStyleCnt="0"/>
      <dgm:spPr/>
    </dgm:pt>
    <dgm:pt modelId="{71A9AB4C-8F43-472C-BC38-1D6FEA901446}" type="pres">
      <dgm:prSet presAssocID="{90E77C3F-728F-426A-803D-C4765380D2C5}" presName="composite" presStyleCnt="0"/>
      <dgm:spPr/>
    </dgm:pt>
    <dgm:pt modelId="{E50352E7-CD5D-4E06-B393-32A305A7BD09}" type="pres">
      <dgm:prSet presAssocID="{90E77C3F-728F-426A-803D-C4765380D2C5}" presName="bgChev" presStyleLbl="node1" presStyleIdx="3" presStyleCnt="4"/>
      <dgm:spPr/>
    </dgm:pt>
    <dgm:pt modelId="{2CB01204-0281-4611-94EC-EC5A6763AADA}" type="pres">
      <dgm:prSet presAssocID="{90E77C3F-728F-426A-803D-C4765380D2C5}" presName="txNode" presStyleLbl="fgAcc1" presStyleIdx="3" presStyleCnt="4" custLinFactNeighborX="252" custLinFactNeighborY="27074">
        <dgm:presLayoutVars>
          <dgm:bulletEnabled val="1"/>
        </dgm:presLayoutVars>
      </dgm:prSet>
      <dgm:spPr/>
    </dgm:pt>
  </dgm:ptLst>
  <dgm:cxnLst>
    <dgm:cxn modelId="{29AF9D0F-306D-47CB-B760-AC1E92666C84}" srcId="{E03E2032-2885-4153-B7BA-B64838EAD43E}" destId="{6D42A10B-FB58-4342-AABB-F0FD568A2AC2}" srcOrd="2" destOrd="0" parTransId="{2554B860-5648-4D44-AFB6-2DF7F6E2CBE0}" sibTransId="{2A9B5682-B2C3-4822-8CEB-70562EDA6068}"/>
    <dgm:cxn modelId="{ACFB231F-1D48-4C9A-BDCA-67FCCB25E1DE}" srcId="{E03E2032-2885-4153-B7BA-B64838EAD43E}" destId="{58F2B0B5-34C8-4741-A4E0-953934889A05}" srcOrd="0" destOrd="0" parTransId="{A809EBF0-9E25-490D-93BD-7623421018A3}" sibTransId="{48FC480B-309F-404D-B9EE-6A245C0A8537}"/>
    <dgm:cxn modelId="{C3138191-F846-41AA-AA70-897DAA4BF6C0}" type="presOf" srcId="{58F2B0B5-34C8-4741-A4E0-953934889A05}" destId="{8050C308-0359-4823-A719-6822CFD198D9}" srcOrd="0" destOrd="0" presId="urn:microsoft.com/office/officeart/2005/8/layout/chevronAccent+Icon"/>
    <dgm:cxn modelId="{E93FFCA4-9C98-4F98-9596-7DE33A073ED9}" type="presOf" srcId="{E03E2032-2885-4153-B7BA-B64838EAD43E}" destId="{CD75BF98-09ED-4745-83E7-10064944472F}" srcOrd="0" destOrd="0" presId="urn:microsoft.com/office/officeart/2005/8/layout/chevronAccent+Icon"/>
    <dgm:cxn modelId="{224674BB-4330-47B4-86FF-008A1A691E41}" type="presOf" srcId="{76181F49-0EF2-4E0F-8E06-B60C95155A3E}" destId="{ED72BE07-5368-481E-9B08-E5EA573A2F06}" srcOrd="0" destOrd="0" presId="urn:microsoft.com/office/officeart/2005/8/layout/chevronAccent+Icon"/>
    <dgm:cxn modelId="{8F6F81C2-AE7C-465D-9A43-97A4732560F4}" srcId="{E03E2032-2885-4153-B7BA-B64838EAD43E}" destId="{76181F49-0EF2-4E0F-8E06-B60C95155A3E}" srcOrd="1" destOrd="0" parTransId="{E4AD1D28-96EA-4DCD-830A-A2D3E43C994E}" sibTransId="{B32B3035-9426-41CD-BE04-2EF8F89E412A}"/>
    <dgm:cxn modelId="{1614BED2-0C8A-49A5-B739-8CD2C8744938}" type="presOf" srcId="{90E77C3F-728F-426A-803D-C4765380D2C5}" destId="{2CB01204-0281-4611-94EC-EC5A6763AADA}" srcOrd="0" destOrd="0" presId="urn:microsoft.com/office/officeart/2005/8/layout/chevronAccent+Icon"/>
    <dgm:cxn modelId="{FBC79BD3-BC1A-4DC5-B09C-0AE1E9677AF8}" type="presOf" srcId="{6D42A10B-FB58-4342-AABB-F0FD568A2AC2}" destId="{57F12D80-2D43-4688-AB7D-CA8D1E0A1964}" srcOrd="0" destOrd="0" presId="urn:microsoft.com/office/officeart/2005/8/layout/chevronAccent+Icon"/>
    <dgm:cxn modelId="{5A7DD9DB-AA40-4344-894E-FE8D99C74FFD}" srcId="{E03E2032-2885-4153-B7BA-B64838EAD43E}" destId="{90E77C3F-728F-426A-803D-C4765380D2C5}" srcOrd="3" destOrd="0" parTransId="{8A256F4C-04B6-4FEF-99B1-3EB445097F38}" sibTransId="{01AB17AD-5682-4B5F-8885-4E5C67E08CC2}"/>
    <dgm:cxn modelId="{48659F9F-4F8F-46E0-818E-C428E04E649D}" type="presParOf" srcId="{CD75BF98-09ED-4745-83E7-10064944472F}" destId="{8C71BB98-2D20-45E6-9A4F-128DBE4EFE7A}" srcOrd="0" destOrd="0" presId="urn:microsoft.com/office/officeart/2005/8/layout/chevronAccent+Icon"/>
    <dgm:cxn modelId="{17BA00E8-097B-4978-9525-28A156DECCEE}" type="presParOf" srcId="{8C71BB98-2D20-45E6-9A4F-128DBE4EFE7A}" destId="{A531ABB9-A0CC-44AF-9D91-ABC7722708F9}" srcOrd="0" destOrd="0" presId="urn:microsoft.com/office/officeart/2005/8/layout/chevronAccent+Icon"/>
    <dgm:cxn modelId="{F58E4A2A-7591-4439-9B63-C9FEA5A1C68C}" type="presParOf" srcId="{8C71BB98-2D20-45E6-9A4F-128DBE4EFE7A}" destId="{8050C308-0359-4823-A719-6822CFD198D9}" srcOrd="1" destOrd="0" presId="urn:microsoft.com/office/officeart/2005/8/layout/chevronAccent+Icon"/>
    <dgm:cxn modelId="{4FA4FE0E-93C5-47B8-AB8F-C876CEE2A90A}" type="presParOf" srcId="{CD75BF98-09ED-4745-83E7-10064944472F}" destId="{79FA438A-F45F-4D0B-88A2-16A81B00D082}" srcOrd="1" destOrd="0" presId="urn:microsoft.com/office/officeart/2005/8/layout/chevronAccent+Icon"/>
    <dgm:cxn modelId="{4CD4DD79-2958-4BAC-9199-5666F64E5FB7}" type="presParOf" srcId="{CD75BF98-09ED-4745-83E7-10064944472F}" destId="{27D858D7-123E-4571-B9EB-F7AC74D94259}" srcOrd="2" destOrd="0" presId="urn:microsoft.com/office/officeart/2005/8/layout/chevronAccent+Icon"/>
    <dgm:cxn modelId="{20AFEAEC-717F-4B44-90F2-BB3970A3B9A4}" type="presParOf" srcId="{27D858D7-123E-4571-B9EB-F7AC74D94259}" destId="{A2AFE52F-60EA-4AA3-B5C9-9FB5E9B4AE1D}" srcOrd="0" destOrd="0" presId="urn:microsoft.com/office/officeart/2005/8/layout/chevronAccent+Icon"/>
    <dgm:cxn modelId="{29F62AF3-53B9-4E9E-9E44-55859C4C3F8D}" type="presParOf" srcId="{27D858D7-123E-4571-B9EB-F7AC74D94259}" destId="{ED72BE07-5368-481E-9B08-E5EA573A2F06}" srcOrd="1" destOrd="0" presId="urn:microsoft.com/office/officeart/2005/8/layout/chevronAccent+Icon"/>
    <dgm:cxn modelId="{68A70E5C-FD62-485E-ADC7-09B175C1112C}" type="presParOf" srcId="{CD75BF98-09ED-4745-83E7-10064944472F}" destId="{16ECB99A-5CB6-4D16-8AC9-2548230F77F1}" srcOrd="3" destOrd="0" presId="urn:microsoft.com/office/officeart/2005/8/layout/chevronAccent+Icon"/>
    <dgm:cxn modelId="{263E5B9E-94F9-49DC-A121-5A893FA93318}" type="presParOf" srcId="{CD75BF98-09ED-4745-83E7-10064944472F}" destId="{D6B80D96-2D1B-463F-82FB-6962FC33A39B}" srcOrd="4" destOrd="0" presId="urn:microsoft.com/office/officeart/2005/8/layout/chevronAccent+Icon"/>
    <dgm:cxn modelId="{FF0A9A79-96C9-4728-8E1E-15BBD61802F7}" type="presParOf" srcId="{D6B80D96-2D1B-463F-82FB-6962FC33A39B}" destId="{95A15CF2-9509-4345-B27A-F0176C2A29DB}" srcOrd="0" destOrd="0" presId="urn:microsoft.com/office/officeart/2005/8/layout/chevronAccent+Icon"/>
    <dgm:cxn modelId="{2D3EFD21-3166-4700-B782-F8042205C876}" type="presParOf" srcId="{D6B80D96-2D1B-463F-82FB-6962FC33A39B}" destId="{57F12D80-2D43-4688-AB7D-CA8D1E0A1964}" srcOrd="1" destOrd="0" presId="urn:microsoft.com/office/officeart/2005/8/layout/chevronAccent+Icon"/>
    <dgm:cxn modelId="{3DDECE1F-67EF-4334-849A-B61F79EF2497}" type="presParOf" srcId="{CD75BF98-09ED-4745-83E7-10064944472F}" destId="{95545C89-8708-43F6-AA92-46132337C4B9}" srcOrd="5" destOrd="0" presId="urn:microsoft.com/office/officeart/2005/8/layout/chevronAccent+Icon"/>
    <dgm:cxn modelId="{DEB5215D-C76E-46AB-96C7-FE896768DF21}" type="presParOf" srcId="{CD75BF98-09ED-4745-83E7-10064944472F}" destId="{71A9AB4C-8F43-472C-BC38-1D6FEA901446}" srcOrd="6" destOrd="0" presId="urn:microsoft.com/office/officeart/2005/8/layout/chevronAccent+Icon"/>
    <dgm:cxn modelId="{08C7DA68-B51C-48EB-9E51-4425527BC145}" type="presParOf" srcId="{71A9AB4C-8F43-472C-BC38-1D6FEA901446}" destId="{E50352E7-CD5D-4E06-B393-32A305A7BD09}" srcOrd="0" destOrd="0" presId="urn:microsoft.com/office/officeart/2005/8/layout/chevronAccent+Icon"/>
    <dgm:cxn modelId="{E3F20EDB-14AD-4C75-9E5D-E3DCD91A4127}" type="presParOf" srcId="{71A9AB4C-8F43-472C-BC38-1D6FEA901446}" destId="{2CB01204-0281-4611-94EC-EC5A6763AADA}"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E2032-2885-4153-B7BA-B64838EAD43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58F2B0B5-34C8-4741-A4E0-953934889A05}">
      <dgm:prSet phldrT="[Text]"/>
      <dgm:spPr/>
      <dgm:t>
        <a:bodyPr/>
        <a:lstStyle/>
        <a:p>
          <a:r>
            <a:rPr lang="en-US" dirty="0"/>
            <a:t>EMP TF considers “Internal Scan”</a:t>
          </a:r>
        </a:p>
      </dgm:t>
    </dgm:pt>
    <dgm:pt modelId="{A809EBF0-9E25-490D-93BD-7623421018A3}" type="parTrans" cxnId="{ACFB231F-1D48-4C9A-BDCA-67FCCB25E1DE}">
      <dgm:prSet/>
      <dgm:spPr/>
      <dgm:t>
        <a:bodyPr/>
        <a:lstStyle/>
        <a:p>
          <a:endParaRPr lang="en-US"/>
        </a:p>
      </dgm:t>
    </dgm:pt>
    <dgm:pt modelId="{48FC480B-309F-404D-B9EE-6A245C0A8537}" type="sibTrans" cxnId="{ACFB231F-1D48-4C9A-BDCA-67FCCB25E1DE}">
      <dgm:prSet/>
      <dgm:spPr/>
      <dgm:t>
        <a:bodyPr/>
        <a:lstStyle/>
        <a:p>
          <a:endParaRPr lang="en-US"/>
        </a:p>
      </dgm:t>
    </dgm:pt>
    <dgm:pt modelId="{76181F49-0EF2-4E0F-8E06-B60C95155A3E}">
      <dgm:prSet phldrT="[Text]"/>
      <dgm:spPr/>
      <dgm:t>
        <a:bodyPr/>
        <a:lstStyle/>
        <a:p>
          <a:r>
            <a:rPr lang="en-US" dirty="0"/>
            <a:t>EMP TF considers “External Scan”</a:t>
          </a:r>
        </a:p>
      </dgm:t>
    </dgm:pt>
    <dgm:pt modelId="{E4AD1D28-96EA-4DCD-830A-A2D3E43C994E}" type="parTrans" cxnId="{8F6F81C2-AE7C-465D-9A43-97A4732560F4}">
      <dgm:prSet/>
      <dgm:spPr/>
      <dgm:t>
        <a:bodyPr/>
        <a:lstStyle/>
        <a:p>
          <a:endParaRPr lang="en-US"/>
        </a:p>
      </dgm:t>
    </dgm:pt>
    <dgm:pt modelId="{B32B3035-9426-41CD-BE04-2EF8F89E412A}" type="sibTrans" cxnId="{8F6F81C2-AE7C-465D-9A43-97A4732560F4}">
      <dgm:prSet/>
      <dgm:spPr/>
      <dgm:t>
        <a:bodyPr/>
        <a:lstStyle/>
        <a:p>
          <a:endParaRPr lang="en-US"/>
        </a:p>
      </dgm:t>
    </dgm:pt>
    <dgm:pt modelId="{6D42A10B-FB58-4342-AABB-F0FD568A2AC2}">
      <dgm:prSet phldrT="[Text]"/>
      <dgm:spPr/>
      <dgm:t>
        <a:bodyPr/>
        <a:lstStyle/>
        <a:p>
          <a:r>
            <a:rPr lang="en-US" dirty="0"/>
            <a:t>College Councils provide input on challenges and opportunities</a:t>
          </a:r>
        </a:p>
      </dgm:t>
    </dgm:pt>
    <dgm:pt modelId="{2554B860-5648-4D44-AFB6-2DF7F6E2CBE0}" type="parTrans" cxnId="{29AF9D0F-306D-47CB-B760-AC1E92666C84}">
      <dgm:prSet/>
      <dgm:spPr/>
      <dgm:t>
        <a:bodyPr/>
        <a:lstStyle/>
        <a:p>
          <a:endParaRPr lang="en-US"/>
        </a:p>
      </dgm:t>
    </dgm:pt>
    <dgm:pt modelId="{2A9B5682-B2C3-4822-8CEB-70562EDA6068}" type="sibTrans" cxnId="{29AF9D0F-306D-47CB-B760-AC1E92666C84}">
      <dgm:prSet/>
      <dgm:spPr/>
      <dgm:t>
        <a:bodyPr/>
        <a:lstStyle/>
        <a:p>
          <a:endParaRPr lang="en-US"/>
        </a:p>
      </dgm:t>
    </dgm:pt>
    <dgm:pt modelId="{90E77C3F-728F-426A-803D-C4765380D2C5}">
      <dgm:prSet phldrT="[Text]"/>
      <dgm:spPr/>
      <dgm:t>
        <a:bodyPr/>
        <a:lstStyle/>
        <a:p>
          <a:r>
            <a:rPr lang="en-US" dirty="0"/>
            <a:t>Town Hall</a:t>
          </a:r>
        </a:p>
      </dgm:t>
    </dgm:pt>
    <dgm:pt modelId="{8A256F4C-04B6-4FEF-99B1-3EB445097F38}" type="parTrans" cxnId="{5A7DD9DB-AA40-4344-894E-FE8D99C74FFD}">
      <dgm:prSet/>
      <dgm:spPr/>
      <dgm:t>
        <a:bodyPr/>
        <a:lstStyle/>
        <a:p>
          <a:endParaRPr lang="en-US"/>
        </a:p>
      </dgm:t>
    </dgm:pt>
    <dgm:pt modelId="{01AB17AD-5682-4B5F-8885-4E5C67E08CC2}" type="sibTrans" cxnId="{5A7DD9DB-AA40-4344-894E-FE8D99C74FFD}">
      <dgm:prSet/>
      <dgm:spPr/>
      <dgm:t>
        <a:bodyPr/>
        <a:lstStyle/>
        <a:p>
          <a:endParaRPr lang="en-US"/>
        </a:p>
      </dgm:t>
    </dgm:pt>
    <dgm:pt modelId="{CD75BF98-09ED-4745-83E7-10064944472F}" type="pres">
      <dgm:prSet presAssocID="{E03E2032-2885-4153-B7BA-B64838EAD43E}" presName="Name0" presStyleCnt="0">
        <dgm:presLayoutVars>
          <dgm:dir/>
          <dgm:resizeHandles val="exact"/>
        </dgm:presLayoutVars>
      </dgm:prSet>
      <dgm:spPr/>
    </dgm:pt>
    <dgm:pt modelId="{8C71BB98-2D20-45E6-9A4F-128DBE4EFE7A}" type="pres">
      <dgm:prSet presAssocID="{58F2B0B5-34C8-4741-A4E0-953934889A05}" presName="composite" presStyleCnt="0"/>
      <dgm:spPr/>
    </dgm:pt>
    <dgm:pt modelId="{A531ABB9-A0CC-44AF-9D91-ABC7722708F9}" type="pres">
      <dgm:prSet presAssocID="{58F2B0B5-34C8-4741-A4E0-953934889A05}" presName="bgChev" presStyleLbl="node1" presStyleIdx="0" presStyleCnt="4"/>
      <dgm:spPr/>
    </dgm:pt>
    <dgm:pt modelId="{8050C308-0359-4823-A719-6822CFD198D9}" type="pres">
      <dgm:prSet presAssocID="{58F2B0B5-34C8-4741-A4E0-953934889A05}" presName="txNode" presStyleLbl="fgAcc1" presStyleIdx="0" presStyleCnt="4" custLinFactNeighborX="-2026" custLinFactNeighborY="27862">
        <dgm:presLayoutVars>
          <dgm:bulletEnabled val="1"/>
        </dgm:presLayoutVars>
      </dgm:prSet>
      <dgm:spPr/>
    </dgm:pt>
    <dgm:pt modelId="{79FA438A-F45F-4D0B-88A2-16A81B00D082}" type="pres">
      <dgm:prSet presAssocID="{48FC480B-309F-404D-B9EE-6A245C0A8537}" presName="compositeSpace" presStyleCnt="0"/>
      <dgm:spPr/>
    </dgm:pt>
    <dgm:pt modelId="{27D858D7-123E-4571-B9EB-F7AC74D94259}" type="pres">
      <dgm:prSet presAssocID="{76181F49-0EF2-4E0F-8E06-B60C95155A3E}" presName="composite" presStyleCnt="0"/>
      <dgm:spPr/>
    </dgm:pt>
    <dgm:pt modelId="{A2AFE52F-60EA-4AA3-B5C9-9FB5E9B4AE1D}" type="pres">
      <dgm:prSet presAssocID="{76181F49-0EF2-4E0F-8E06-B60C95155A3E}" presName="bgChev" presStyleLbl="node1" presStyleIdx="1" presStyleCnt="4"/>
      <dgm:spPr/>
    </dgm:pt>
    <dgm:pt modelId="{ED72BE07-5368-481E-9B08-E5EA573A2F06}" type="pres">
      <dgm:prSet presAssocID="{76181F49-0EF2-4E0F-8E06-B60C95155A3E}" presName="txNode" presStyleLbl="fgAcc1" presStyleIdx="1" presStyleCnt="4" custLinFactNeighborX="-3603" custLinFactNeighborY="24988">
        <dgm:presLayoutVars>
          <dgm:bulletEnabled val="1"/>
        </dgm:presLayoutVars>
      </dgm:prSet>
      <dgm:spPr/>
    </dgm:pt>
    <dgm:pt modelId="{16ECB99A-5CB6-4D16-8AC9-2548230F77F1}" type="pres">
      <dgm:prSet presAssocID="{B32B3035-9426-41CD-BE04-2EF8F89E412A}" presName="compositeSpace" presStyleCnt="0"/>
      <dgm:spPr/>
    </dgm:pt>
    <dgm:pt modelId="{D6B80D96-2D1B-463F-82FB-6962FC33A39B}" type="pres">
      <dgm:prSet presAssocID="{6D42A10B-FB58-4342-AABB-F0FD568A2AC2}" presName="composite" presStyleCnt="0"/>
      <dgm:spPr/>
    </dgm:pt>
    <dgm:pt modelId="{95A15CF2-9509-4345-B27A-F0176C2A29DB}" type="pres">
      <dgm:prSet presAssocID="{6D42A10B-FB58-4342-AABB-F0FD568A2AC2}" presName="bgChev" presStyleLbl="node1" presStyleIdx="2" presStyleCnt="4"/>
      <dgm:spPr/>
    </dgm:pt>
    <dgm:pt modelId="{57F12D80-2D43-4688-AB7D-CA8D1E0A1964}" type="pres">
      <dgm:prSet presAssocID="{6D42A10B-FB58-4342-AABB-F0FD568A2AC2}" presName="txNode" presStyleLbl="fgAcc1" presStyleIdx="2" presStyleCnt="4" custLinFactNeighborX="-2654" custLinFactNeighborY="27862">
        <dgm:presLayoutVars>
          <dgm:bulletEnabled val="1"/>
        </dgm:presLayoutVars>
      </dgm:prSet>
      <dgm:spPr/>
    </dgm:pt>
    <dgm:pt modelId="{95545C89-8708-43F6-AA92-46132337C4B9}" type="pres">
      <dgm:prSet presAssocID="{2A9B5682-B2C3-4822-8CEB-70562EDA6068}" presName="compositeSpace" presStyleCnt="0"/>
      <dgm:spPr/>
    </dgm:pt>
    <dgm:pt modelId="{71A9AB4C-8F43-472C-BC38-1D6FEA901446}" type="pres">
      <dgm:prSet presAssocID="{90E77C3F-728F-426A-803D-C4765380D2C5}" presName="composite" presStyleCnt="0"/>
      <dgm:spPr/>
    </dgm:pt>
    <dgm:pt modelId="{E50352E7-CD5D-4E06-B393-32A305A7BD09}" type="pres">
      <dgm:prSet presAssocID="{90E77C3F-728F-426A-803D-C4765380D2C5}" presName="bgChev" presStyleLbl="node1" presStyleIdx="3" presStyleCnt="4"/>
      <dgm:spPr/>
    </dgm:pt>
    <dgm:pt modelId="{2CB01204-0281-4611-94EC-EC5A6763AADA}" type="pres">
      <dgm:prSet presAssocID="{90E77C3F-728F-426A-803D-C4765380D2C5}" presName="txNode" presStyleLbl="fgAcc1" presStyleIdx="3" presStyleCnt="4" custLinFactNeighborX="252" custLinFactNeighborY="27074">
        <dgm:presLayoutVars>
          <dgm:bulletEnabled val="1"/>
        </dgm:presLayoutVars>
      </dgm:prSet>
      <dgm:spPr/>
    </dgm:pt>
  </dgm:ptLst>
  <dgm:cxnLst>
    <dgm:cxn modelId="{29AF9D0F-306D-47CB-B760-AC1E92666C84}" srcId="{E03E2032-2885-4153-B7BA-B64838EAD43E}" destId="{6D42A10B-FB58-4342-AABB-F0FD568A2AC2}" srcOrd="2" destOrd="0" parTransId="{2554B860-5648-4D44-AFB6-2DF7F6E2CBE0}" sibTransId="{2A9B5682-B2C3-4822-8CEB-70562EDA6068}"/>
    <dgm:cxn modelId="{ACFB231F-1D48-4C9A-BDCA-67FCCB25E1DE}" srcId="{E03E2032-2885-4153-B7BA-B64838EAD43E}" destId="{58F2B0B5-34C8-4741-A4E0-953934889A05}" srcOrd="0" destOrd="0" parTransId="{A809EBF0-9E25-490D-93BD-7623421018A3}" sibTransId="{48FC480B-309F-404D-B9EE-6A245C0A8537}"/>
    <dgm:cxn modelId="{C3138191-F846-41AA-AA70-897DAA4BF6C0}" type="presOf" srcId="{58F2B0B5-34C8-4741-A4E0-953934889A05}" destId="{8050C308-0359-4823-A719-6822CFD198D9}" srcOrd="0" destOrd="0" presId="urn:microsoft.com/office/officeart/2005/8/layout/chevronAccent+Icon"/>
    <dgm:cxn modelId="{E93FFCA4-9C98-4F98-9596-7DE33A073ED9}" type="presOf" srcId="{E03E2032-2885-4153-B7BA-B64838EAD43E}" destId="{CD75BF98-09ED-4745-83E7-10064944472F}" srcOrd="0" destOrd="0" presId="urn:microsoft.com/office/officeart/2005/8/layout/chevronAccent+Icon"/>
    <dgm:cxn modelId="{224674BB-4330-47B4-86FF-008A1A691E41}" type="presOf" srcId="{76181F49-0EF2-4E0F-8E06-B60C95155A3E}" destId="{ED72BE07-5368-481E-9B08-E5EA573A2F06}" srcOrd="0" destOrd="0" presId="urn:microsoft.com/office/officeart/2005/8/layout/chevronAccent+Icon"/>
    <dgm:cxn modelId="{8F6F81C2-AE7C-465D-9A43-97A4732560F4}" srcId="{E03E2032-2885-4153-B7BA-B64838EAD43E}" destId="{76181F49-0EF2-4E0F-8E06-B60C95155A3E}" srcOrd="1" destOrd="0" parTransId="{E4AD1D28-96EA-4DCD-830A-A2D3E43C994E}" sibTransId="{B32B3035-9426-41CD-BE04-2EF8F89E412A}"/>
    <dgm:cxn modelId="{1614BED2-0C8A-49A5-B739-8CD2C8744938}" type="presOf" srcId="{90E77C3F-728F-426A-803D-C4765380D2C5}" destId="{2CB01204-0281-4611-94EC-EC5A6763AADA}" srcOrd="0" destOrd="0" presId="urn:microsoft.com/office/officeart/2005/8/layout/chevronAccent+Icon"/>
    <dgm:cxn modelId="{FBC79BD3-BC1A-4DC5-B09C-0AE1E9677AF8}" type="presOf" srcId="{6D42A10B-FB58-4342-AABB-F0FD568A2AC2}" destId="{57F12D80-2D43-4688-AB7D-CA8D1E0A1964}" srcOrd="0" destOrd="0" presId="urn:microsoft.com/office/officeart/2005/8/layout/chevronAccent+Icon"/>
    <dgm:cxn modelId="{5A7DD9DB-AA40-4344-894E-FE8D99C74FFD}" srcId="{E03E2032-2885-4153-B7BA-B64838EAD43E}" destId="{90E77C3F-728F-426A-803D-C4765380D2C5}" srcOrd="3" destOrd="0" parTransId="{8A256F4C-04B6-4FEF-99B1-3EB445097F38}" sibTransId="{01AB17AD-5682-4B5F-8885-4E5C67E08CC2}"/>
    <dgm:cxn modelId="{48659F9F-4F8F-46E0-818E-C428E04E649D}" type="presParOf" srcId="{CD75BF98-09ED-4745-83E7-10064944472F}" destId="{8C71BB98-2D20-45E6-9A4F-128DBE4EFE7A}" srcOrd="0" destOrd="0" presId="urn:microsoft.com/office/officeart/2005/8/layout/chevronAccent+Icon"/>
    <dgm:cxn modelId="{17BA00E8-097B-4978-9525-28A156DECCEE}" type="presParOf" srcId="{8C71BB98-2D20-45E6-9A4F-128DBE4EFE7A}" destId="{A531ABB9-A0CC-44AF-9D91-ABC7722708F9}" srcOrd="0" destOrd="0" presId="urn:microsoft.com/office/officeart/2005/8/layout/chevronAccent+Icon"/>
    <dgm:cxn modelId="{F58E4A2A-7591-4439-9B63-C9FEA5A1C68C}" type="presParOf" srcId="{8C71BB98-2D20-45E6-9A4F-128DBE4EFE7A}" destId="{8050C308-0359-4823-A719-6822CFD198D9}" srcOrd="1" destOrd="0" presId="urn:microsoft.com/office/officeart/2005/8/layout/chevronAccent+Icon"/>
    <dgm:cxn modelId="{4FA4FE0E-93C5-47B8-AB8F-C876CEE2A90A}" type="presParOf" srcId="{CD75BF98-09ED-4745-83E7-10064944472F}" destId="{79FA438A-F45F-4D0B-88A2-16A81B00D082}" srcOrd="1" destOrd="0" presId="urn:microsoft.com/office/officeart/2005/8/layout/chevronAccent+Icon"/>
    <dgm:cxn modelId="{4CD4DD79-2958-4BAC-9199-5666F64E5FB7}" type="presParOf" srcId="{CD75BF98-09ED-4745-83E7-10064944472F}" destId="{27D858D7-123E-4571-B9EB-F7AC74D94259}" srcOrd="2" destOrd="0" presId="urn:microsoft.com/office/officeart/2005/8/layout/chevronAccent+Icon"/>
    <dgm:cxn modelId="{20AFEAEC-717F-4B44-90F2-BB3970A3B9A4}" type="presParOf" srcId="{27D858D7-123E-4571-B9EB-F7AC74D94259}" destId="{A2AFE52F-60EA-4AA3-B5C9-9FB5E9B4AE1D}" srcOrd="0" destOrd="0" presId="urn:microsoft.com/office/officeart/2005/8/layout/chevronAccent+Icon"/>
    <dgm:cxn modelId="{29F62AF3-53B9-4E9E-9E44-55859C4C3F8D}" type="presParOf" srcId="{27D858D7-123E-4571-B9EB-F7AC74D94259}" destId="{ED72BE07-5368-481E-9B08-E5EA573A2F06}" srcOrd="1" destOrd="0" presId="urn:microsoft.com/office/officeart/2005/8/layout/chevronAccent+Icon"/>
    <dgm:cxn modelId="{68A70E5C-FD62-485E-ADC7-09B175C1112C}" type="presParOf" srcId="{CD75BF98-09ED-4745-83E7-10064944472F}" destId="{16ECB99A-5CB6-4D16-8AC9-2548230F77F1}" srcOrd="3" destOrd="0" presId="urn:microsoft.com/office/officeart/2005/8/layout/chevronAccent+Icon"/>
    <dgm:cxn modelId="{263E5B9E-94F9-49DC-A121-5A893FA93318}" type="presParOf" srcId="{CD75BF98-09ED-4745-83E7-10064944472F}" destId="{D6B80D96-2D1B-463F-82FB-6962FC33A39B}" srcOrd="4" destOrd="0" presId="urn:microsoft.com/office/officeart/2005/8/layout/chevronAccent+Icon"/>
    <dgm:cxn modelId="{FF0A9A79-96C9-4728-8E1E-15BBD61802F7}" type="presParOf" srcId="{D6B80D96-2D1B-463F-82FB-6962FC33A39B}" destId="{95A15CF2-9509-4345-B27A-F0176C2A29DB}" srcOrd="0" destOrd="0" presId="urn:microsoft.com/office/officeart/2005/8/layout/chevronAccent+Icon"/>
    <dgm:cxn modelId="{2D3EFD21-3166-4700-B782-F8042205C876}" type="presParOf" srcId="{D6B80D96-2D1B-463F-82FB-6962FC33A39B}" destId="{57F12D80-2D43-4688-AB7D-CA8D1E0A1964}" srcOrd="1" destOrd="0" presId="urn:microsoft.com/office/officeart/2005/8/layout/chevronAccent+Icon"/>
    <dgm:cxn modelId="{3DDECE1F-67EF-4334-849A-B61F79EF2497}" type="presParOf" srcId="{CD75BF98-09ED-4745-83E7-10064944472F}" destId="{95545C89-8708-43F6-AA92-46132337C4B9}" srcOrd="5" destOrd="0" presId="urn:microsoft.com/office/officeart/2005/8/layout/chevronAccent+Icon"/>
    <dgm:cxn modelId="{DEB5215D-C76E-46AB-96C7-FE896768DF21}" type="presParOf" srcId="{CD75BF98-09ED-4745-83E7-10064944472F}" destId="{71A9AB4C-8F43-472C-BC38-1D6FEA901446}" srcOrd="6" destOrd="0" presId="urn:microsoft.com/office/officeart/2005/8/layout/chevronAccent+Icon"/>
    <dgm:cxn modelId="{08C7DA68-B51C-48EB-9E51-4425527BC145}" type="presParOf" srcId="{71A9AB4C-8F43-472C-BC38-1D6FEA901446}" destId="{E50352E7-CD5D-4E06-B393-32A305A7BD09}" srcOrd="0" destOrd="0" presId="urn:microsoft.com/office/officeart/2005/8/layout/chevronAccent+Icon"/>
    <dgm:cxn modelId="{E3F20EDB-14AD-4C75-9E5D-E3DCD91A4127}" type="presParOf" srcId="{71A9AB4C-8F43-472C-BC38-1D6FEA901446}" destId="{2CB01204-0281-4611-94EC-EC5A6763AADA}"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3E2032-2885-4153-B7BA-B64838EAD43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58F2B0B5-34C8-4741-A4E0-953934889A05}">
      <dgm:prSet phldrT="[Text]"/>
      <dgm:spPr/>
      <dgm:t>
        <a:bodyPr/>
        <a:lstStyle/>
        <a:p>
          <a:r>
            <a:rPr lang="en-US" dirty="0"/>
            <a:t>EMP Retreat:  Set goals and new strategies</a:t>
          </a:r>
        </a:p>
      </dgm:t>
    </dgm:pt>
    <dgm:pt modelId="{A809EBF0-9E25-490D-93BD-7623421018A3}" type="parTrans" cxnId="{ACFB231F-1D48-4C9A-BDCA-67FCCB25E1DE}">
      <dgm:prSet/>
      <dgm:spPr/>
      <dgm:t>
        <a:bodyPr/>
        <a:lstStyle/>
        <a:p>
          <a:endParaRPr lang="en-US"/>
        </a:p>
      </dgm:t>
    </dgm:pt>
    <dgm:pt modelId="{48FC480B-309F-404D-B9EE-6A245C0A8537}" type="sibTrans" cxnId="{ACFB231F-1D48-4C9A-BDCA-67FCCB25E1DE}">
      <dgm:prSet/>
      <dgm:spPr/>
      <dgm:t>
        <a:bodyPr/>
        <a:lstStyle/>
        <a:p>
          <a:endParaRPr lang="en-US"/>
        </a:p>
      </dgm:t>
    </dgm:pt>
    <dgm:pt modelId="{76181F49-0EF2-4E0F-8E06-B60C95155A3E}">
      <dgm:prSet phldrT="[Text]"/>
      <dgm:spPr/>
      <dgm:t>
        <a:bodyPr/>
        <a:lstStyle/>
        <a:p>
          <a:r>
            <a:rPr lang="en-US" dirty="0"/>
            <a:t>Campus constituents provide input on draft EMP</a:t>
          </a:r>
        </a:p>
      </dgm:t>
    </dgm:pt>
    <dgm:pt modelId="{E4AD1D28-96EA-4DCD-830A-A2D3E43C994E}" type="parTrans" cxnId="{8F6F81C2-AE7C-465D-9A43-97A4732560F4}">
      <dgm:prSet/>
      <dgm:spPr/>
      <dgm:t>
        <a:bodyPr/>
        <a:lstStyle/>
        <a:p>
          <a:endParaRPr lang="en-US"/>
        </a:p>
      </dgm:t>
    </dgm:pt>
    <dgm:pt modelId="{B32B3035-9426-41CD-BE04-2EF8F89E412A}" type="sibTrans" cxnId="{8F6F81C2-AE7C-465D-9A43-97A4732560F4}">
      <dgm:prSet/>
      <dgm:spPr/>
      <dgm:t>
        <a:bodyPr/>
        <a:lstStyle/>
        <a:p>
          <a:endParaRPr lang="en-US"/>
        </a:p>
      </dgm:t>
    </dgm:pt>
    <dgm:pt modelId="{6D42A10B-FB58-4342-AABB-F0FD568A2AC2}">
      <dgm:prSet phldrT="[Text]"/>
      <dgm:spPr/>
      <dgm:t>
        <a:bodyPr/>
        <a:lstStyle/>
        <a:p>
          <a:r>
            <a:rPr lang="en-US" dirty="0"/>
            <a:t>PBC considers draft EMP</a:t>
          </a:r>
        </a:p>
      </dgm:t>
    </dgm:pt>
    <dgm:pt modelId="{2554B860-5648-4D44-AFB6-2DF7F6E2CBE0}" type="parTrans" cxnId="{29AF9D0F-306D-47CB-B760-AC1E92666C84}">
      <dgm:prSet/>
      <dgm:spPr/>
      <dgm:t>
        <a:bodyPr/>
        <a:lstStyle/>
        <a:p>
          <a:endParaRPr lang="en-US"/>
        </a:p>
      </dgm:t>
    </dgm:pt>
    <dgm:pt modelId="{2A9B5682-B2C3-4822-8CEB-70562EDA6068}" type="sibTrans" cxnId="{29AF9D0F-306D-47CB-B760-AC1E92666C84}">
      <dgm:prSet/>
      <dgm:spPr/>
      <dgm:t>
        <a:bodyPr/>
        <a:lstStyle/>
        <a:p>
          <a:endParaRPr lang="en-US"/>
        </a:p>
      </dgm:t>
    </dgm:pt>
    <dgm:pt modelId="{90E77C3F-728F-426A-803D-C4765380D2C5}">
      <dgm:prSet phldrT="[Text]"/>
      <dgm:spPr/>
      <dgm:t>
        <a:bodyPr/>
        <a:lstStyle/>
        <a:p>
          <a:r>
            <a:rPr lang="en-US" dirty="0"/>
            <a:t>PBC adopts new EMP for 2022-27</a:t>
          </a:r>
        </a:p>
      </dgm:t>
    </dgm:pt>
    <dgm:pt modelId="{8A256F4C-04B6-4FEF-99B1-3EB445097F38}" type="parTrans" cxnId="{5A7DD9DB-AA40-4344-894E-FE8D99C74FFD}">
      <dgm:prSet/>
      <dgm:spPr/>
      <dgm:t>
        <a:bodyPr/>
        <a:lstStyle/>
        <a:p>
          <a:endParaRPr lang="en-US"/>
        </a:p>
      </dgm:t>
    </dgm:pt>
    <dgm:pt modelId="{01AB17AD-5682-4B5F-8885-4E5C67E08CC2}" type="sibTrans" cxnId="{5A7DD9DB-AA40-4344-894E-FE8D99C74FFD}">
      <dgm:prSet/>
      <dgm:spPr/>
      <dgm:t>
        <a:bodyPr/>
        <a:lstStyle/>
        <a:p>
          <a:endParaRPr lang="en-US"/>
        </a:p>
      </dgm:t>
    </dgm:pt>
    <dgm:pt modelId="{CD75BF98-09ED-4745-83E7-10064944472F}" type="pres">
      <dgm:prSet presAssocID="{E03E2032-2885-4153-B7BA-B64838EAD43E}" presName="Name0" presStyleCnt="0">
        <dgm:presLayoutVars>
          <dgm:dir/>
          <dgm:resizeHandles val="exact"/>
        </dgm:presLayoutVars>
      </dgm:prSet>
      <dgm:spPr/>
    </dgm:pt>
    <dgm:pt modelId="{8C71BB98-2D20-45E6-9A4F-128DBE4EFE7A}" type="pres">
      <dgm:prSet presAssocID="{58F2B0B5-34C8-4741-A4E0-953934889A05}" presName="composite" presStyleCnt="0"/>
      <dgm:spPr/>
    </dgm:pt>
    <dgm:pt modelId="{A531ABB9-A0CC-44AF-9D91-ABC7722708F9}" type="pres">
      <dgm:prSet presAssocID="{58F2B0B5-34C8-4741-A4E0-953934889A05}" presName="bgChev" presStyleLbl="node1" presStyleIdx="0" presStyleCnt="4"/>
      <dgm:spPr/>
    </dgm:pt>
    <dgm:pt modelId="{8050C308-0359-4823-A719-6822CFD198D9}" type="pres">
      <dgm:prSet presAssocID="{58F2B0B5-34C8-4741-A4E0-953934889A05}" presName="txNode" presStyleLbl="fgAcc1" presStyleIdx="0" presStyleCnt="4" custLinFactNeighborX="-2026" custLinFactNeighborY="27862">
        <dgm:presLayoutVars>
          <dgm:bulletEnabled val="1"/>
        </dgm:presLayoutVars>
      </dgm:prSet>
      <dgm:spPr/>
    </dgm:pt>
    <dgm:pt modelId="{79FA438A-F45F-4D0B-88A2-16A81B00D082}" type="pres">
      <dgm:prSet presAssocID="{48FC480B-309F-404D-B9EE-6A245C0A8537}" presName="compositeSpace" presStyleCnt="0"/>
      <dgm:spPr/>
    </dgm:pt>
    <dgm:pt modelId="{27D858D7-123E-4571-B9EB-F7AC74D94259}" type="pres">
      <dgm:prSet presAssocID="{76181F49-0EF2-4E0F-8E06-B60C95155A3E}" presName="composite" presStyleCnt="0"/>
      <dgm:spPr/>
    </dgm:pt>
    <dgm:pt modelId="{A2AFE52F-60EA-4AA3-B5C9-9FB5E9B4AE1D}" type="pres">
      <dgm:prSet presAssocID="{76181F49-0EF2-4E0F-8E06-B60C95155A3E}" presName="bgChev" presStyleLbl="node1" presStyleIdx="1" presStyleCnt="4"/>
      <dgm:spPr/>
    </dgm:pt>
    <dgm:pt modelId="{ED72BE07-5368-481E-9B08-E5EA573A2F06}" type="pres">
      <dgm:prSet presAssocID="{76181F49-0EF2-4E0F-8E06-B60C95155A3E}" presName="txNode" presStyleLbl="fgAcc1" presStyleIdx="1" presStyleCnt="4" custLinFactNeighborX="-3603" custLinFactNeighborY="24988">
        <dgm:presLayoutVars>
          <dgm:bulletEnabled val="1"/>
        </dgm:presLayoutVars>
      </dgm:prSet>
      <dgm:spPr/>
    </dgm:pt>
    <dgm:pt modelId="{16ECB99A-5CB6-4D16-8AC9-2548230F77F1}" type="pres">
      <dgm:prSet presAssocID="{B32B3035-9426-41CD-BE04-2EF8F89E412A}" presName="compositeSpace" presStyleCnt="0"/>
      <dgm:spPr/>
    </dgm:pt>
    <dgm:pt modelId="{D6B80D96-2D1B-463F-82FB-6962FC33A39B}" type="pres">
      <dgm:prSet presAssocID="{6D42A10B-FB58-4342-AABB-F0FD568A2AC2}" presName="composite" presStyleCnt="0"/>
      <dgm:spPr/>
    </dgm:pt>
    <dgm:pt modelId="{95A15CF2-9509-4345-B27A-F0176C2A29DB}" type="pres">
      <dgm:prSet presAssocID="{6D42A10B-FB58-4342-AABB-F0FD568A2AC2}" presName="bgChev" presStyleLbl="node1" presStyleIdx="2" presStyleCnt="4"/>
      <dgm:spPr/>
    </dgm:pt>
    <dgm:pt modelId="{57F12D80-2D43-4688-AB7D-CA8D1E0A1964}" type="pres">
      <dgm:prSet presAssocID="{6D42A10B-FB58-4342-AABB-F0FD568A2AC2}" presName="txNode" presStyleLbl="fgAcc1" presStyleIdx="2" presStyleCnt="4" custLinFactNeighborX="-2654" custLinFactNeighborY="27862">
        <dgm:presLayoutVars>
          <dgm:bulletEnabled val="1"/>
        </dgm:presLayoutVars>
      </dgm:prSet>
      <dgm:spPr/>
    </dgm:pt>
    <dgm:pt modelId="{95545C89-8708-43F6-AA92-46132337C4B9}" type="pres">
      <dgm:prSet presAssocID="{2A9B5682-B2C3-4822-8CEB-70562EDA6068}" presName="compositeSpace" presStyleCnt="0"/>
      <dgm:spPr/>
    </dgm:pt>
    <dgm:pt modelId="{71A9AB4C-8F43-472C-BC38-1D6FEA901446}" type="pres">
      <dgm:prSet presAssocID="{90E77C3F-728F-426A-803D-C4765380D2C5}" presName="composite" presStyleCnt="0"/>
      <dgm:spPr/>
    </dgm:pt>
    <dgm:pt modelId="{E50352E7-CD5D-4E06-B393-32A305A7BD09}" type="pres">
      <dgm:prSet presAssocID="{90E77C3F-728F-426A-803D-C4765380D2C5}" presName="bgChev" presStyleLbl="node1" presStyleIdx="3" presStyleCnt="4"/>
      <dgm:spPr/>
    </dgm:pt>
    <dgm:pt modelId="{2CB01204-0281-4611-94EC-EC5A6763AADA}" type="pres">
      <dgm:prSet presAssocID="{90E77C3F-728F-426A-803D-C4765380D2C5}" presName="txNode" presStyleLbl="fgAcc1" presStyleIdx="3" presStyleCnt="4" custLinFactNeighborX="252" custLinFactNeighborY="27074">
        <dgm:presLayoutVars>
          <dgm:bulletEnabled val="1"/>
        </dgm:presLayoutVars>
      </dgm:prSet>
      <dgm:spPr/>
    </dgm:pt>
  </dgm:ptLst>
  <dgm:cxnLst>
    <dgm:cxn modelId="{29AF9D0F-306D-47CB-B760-AC1E92666C84}" srcId="{E03E2032-2885-4153-B7BA-B64838EAD43E}" destId="{6D42A10B-FB58-4342-AABB-F0FD568A2AC2}" srcOrd="2" destOrd="0" parTransId="{2554B860-5648-4D44-AFB6-2DF7F6E2CBE0}" sibTransId="{2A9B5682-B2C3-4822-8CEB-70562EDA6068}"/>
    <dgm:cxn modelId="{ACFB231F-1D48-4C9A-BDCA-67FCCB25E1DE}" srcId="{E03E2032-2885-4153-B7BA-B64838EAD43E}" destId="{58F2B0B5-34C8-4741-A4E0-953934889A05}" srcOrd="0" destOrd="0" parTransId="{A809EBF0-9E25-490D-93BD-7623421018A3}" sibTransId="{48FC480B-309F-404D-B9EE-6A245C0A8537}"/>
    <dgm:cxn modelId="{C3138191-F846-41AA-AA70-897DAA4BF6C0}" type="presOf" srcId="{58F2B0B5-34C8-4741-A4E0-953934889A05}" destId="{8050C308-0359-4823-A719-6822CFD198D9}" srcOrd="0" destOrd="0" presId="urn:microsoft.com/office/officeart/2005/8/layout/chevronAccent+Icon"/>
    <dgm:cxn modelId="{E93FFCA4-9C98-4F98-9596-7DE33A073ED9}" type="presOf" srcId="{E03E2032-2885-4153-B7BA-B64838EAD43E}" destId="{CD75BF98-09ED-4745-83E7-10064944472F}" srcOrd="0" destOrd="0" presId="urn:microsoft.com/office/officeart/2005/8/layout/chevronAccent+Icon"/>
    <dgm:cxn modelId="{224674BB-4330-47B4-86FF-008A1A691E41}" type="presOf" srcId="{76181F49-0EF2-4E0F-8E06-B60C95155A3E}" destId="{ED72BE07-5368-481E-9B08-E5EA573A2F06}" srcOrd="0" destOrd="0" presId="urn:microsoft.com/office/officeart/2005/8/layout/chevronAccent+Icon"/>
    <dgm:cxn modelId="{8F6F81C2-AE7C-465D-9A43-97A4732560F4}" srcId="{E03E2032-2885-4153-B7BA-B64838EAD43E}" destId="{76181F49-0EF2-4E0F-8E06-B60C95155A3E}" srcOrd="1" destOrd="0" parTransId="{E4AD1D28-96EA-4DCD-830A-A2D3E43C994E}" sibTransId="{B32B3035-9426-41CD-BE04-2EF8F89E412A}"/>
    <dgm:cxn modelId="{1614BED2-0C8A-49A5-B739-8CD2C8744938}" type="presOf" srcId="{90E77C3F-728F-426A-803D-C4765380D2C5}" destId="{2CB01204-0281-4611-94EC-EC5A6763AADA}" srcOrd="0" destOrd="0" presId="urn:microsoft.com/office/officeart/2005/8/layout/chevronAccent+Icon"/>
    <dgm:cxn modelId="{FBC79BD3-BC1A-4DC5-B09C-0AE1E9677AF8}" type="presOf" srcId="{6D42A10B-FB58-4342-AABB-F0FD568A2AC2}" destId="{57F12D80-2D43-4688-AB7D-CA8D1E0A1964}" srcOrd="0" destOrd="0" presId="urn:microsoft.com/office/officeart/2005/8/layout/chevronAccent+Icon"/>
    <dgm:cxn modelId="{5A7DD9DB-AA40-4344-894E-FE8D99C74FFD}" srcId="{E03E2032-2885-4153-B7BA-B64838EAD43E}" destId="{90E77C3F-728F-426A-803D-C4765380D2C5}" srcOrd="3" destOrd="0" parTransId="{8A256F4C-04B6-4FEF-99B1-3EB445097F38}" sibTransId="{01AB17AD-5682-4B5F-8885-4E5C67E08CC2}"/>
    <dgm:cxn modelId="{48659F9F-4F8F-46E0-818E-C428E04E649D}" type="presParOf" srcId="{CD75BF98-09ED-4745-83E7-10064944472F}" destId="{8C71BB98-2D20-45E6-9A4F-128DBE4EFE7A}" srcOrd="0" destOrd="0" presId="urn:microsoft.com/office/officeart/2005/8/layout/chevronAccent+Icon"/>
    <dgm:cxn modelId="{17BA00E8-097B-4978-9525-28A156DECCEE}" type="presParOf" srcId="{8C71BB98-2D20-45E6-9A4F-128DBE4EFE7A}" destId="{A531ABB9-A0CC-44AF-9D91-ABC7722708F9}" srcOrd="0" destOrd="0" presId="urn:microsoft.com/office/officeart/2005/8/layout/chevronAccent+Icon"/>
    <dgm:cxn modelId="{F58E4A2A-7591-4439-9B63-C9FEA5A1C68C}" type="presParOf" srcId="{8C71BB98-2D20-45E6-9A4F-128DBE4EFE7A}" destId="{8050C308-0359-4823-A719-6822CFD198D9}" srcOrd="1" destOrd="0" presId="urn:microsoft.com/office/officeart/2005/8/layout/chevronAccent+Icon"/>
    <dgm:cxn modelId="{4FA4FE0E-93C5-47B8-AB8F-C876CEE2A90A}" type="presParOf" srcId="{CD75BF98-09ED-4745-83E7-10064944472F}" destId="{79FA438A-F45F-4D0B-88A2-16A81B00D082}" srcOrd="1" destOrd="0" presId="urn:microsoft.com/office/officeart/2005/8/layout/chevronAccent+Icon"/>
    <dgm:cxn modelId="{4CD4DD79-2958-4BAC-9199-5666F64E5FB7}" type="presParOf" srcId="{CD75BF98-09ED-4745-83E7-10064944472F}" destId="{27D858D7-123E-4571-B9EB-F7AC74D94259}" srcOrd="2" destOrd="0" presId="urn:microsoft.com/office/officeart/2005/8/layout/chevronAccent+Icon"/>
    <dgm:cxn modelId="{20AFEAEC-717F-4B44-90F2-BB3970A3B9A4}" type="presParOf" srcId="{27D858D7-123E-4571-B9EB-F7AC74D94259}" destId="{A2AFE52F-60EA-4AA3-B5C9-9FB5E9B4AE1D}" srcOrd="0" destOrd="0" presId="urn:microsoft.com/office/officeart/2005/8/layout/chevronAccent+Icon"/>
    <dgm:cxn modelId="{29F62AF3-53B9-4E9E-9E44-55859C4C3F8D}" type="presParOf" srcId="{27D858D7-123E-4571-B9EB-F7AC74D94259}" destId="{ED72BE07-5368-481E-9B08-E5EA573A2F06}" srcOrd="1" destOrd="0" presId="urn:microsoft.com/office/officeart/2005/8/layout/chevronAccent+Icon"/>
    <dgm:cxn modelId="{68A70E5C-FD62-485E-ADC7-09B175C1112C}" type="presParOf" srcId="{CD75BF98-09ED-4745-83E7-10064944472F}" destId="{16ECB99A-5CB6-4D16-8AC9-2548230F77F1}" srcOrd="3" destOrd="0" presId="urn:microsoft.com/office/officeart/2005/8/layout/chevronAccent+Icon"/>
    <dgm:cxn modelId="{263E5B9E-94F9-49DC-A121-5A893FA93318}" type="presParOf" srcId="{CD75BF98-09ED-4745-83E7-10064944472F}" destId="{D6B80D96-2D1B-463F-82FB-6962FC33A39B}" srcOrd="4" destOrd="0" presId="urn:microsoft.com/office/officeart/2005/8/layout/chevronAccent+Icon"/>
    <dgm:cxn modelId="{FF0A9A79-96C9-4728-8E1E-15BBD61802F7}" type="presParOf" srcId="{D6B80D96-2D1B-463F-82FB-6962FC33A39B}" destId="{95A15CF2-9509-4345-B27A-F0176C2A29DB}" srcOrd="0" destOrd="0" presId="urn:microsoft.com/office/officeart/2005/8/layout/chevronAccent+Icon"/>
    <dgm:cxn modelId="{2D3EFD21-3166-4700-B782-F8042205C876}" type="presParOf" srcId="{D6B80D96-2D1B-463F-82FB-6962FC33A39B}" destId="{57F12D80-2D43-4688-AB7D-CA8D1E0A1964}" srcOrd="1" destOrd="0" presId="urn:microsoft.com/office/officeart/2005/8/layout/chevronAccent+Icon"/>
    <dgm:cxn modelId="{3DDECE1F-67EF-4334-849A-B61F79EF2497}" type="presParOf" srcId="{CD75BF98-09ED-4745-83E7-10064944472F}" destId="{95545C89-8708-43F6-AA92-46132337C4B9}" srcOrd="5" destOrd="0" presId="urn:microsoft.com/office/officeart/2005/8/layout/chevronAccent+Icon"/>
    <dgm:cxn modelId="{DEB5215D-C76E-46AB-96C7-FE896768DF21}" type="presParOf" srcId="{CD75BF98-09ED-4745-83E7-10064944472F}" destId="{71A9AB4C-8F43-472C-BC38-1D6FEA901446}" srcOrd="6" destOrd="0" presId="urn:microsoft.com/office/officeart/2005/8/layout/chevronAccent+Icon"/>
    <dgm:cxn modelId="{08C7DA68-B51C-48EB-9E51-4425527BC145}" type="presParOf" srcId="{71A9AB4C-8F43-472C-BC38-1D6FEA901446}" destId="{E50352E7-CD5D-4E06-B393-32A305A7BD09}" srcOrd="0" destOrd="0" presId="urn:microsoft.com/office/officeart/2005/8/layout/chevronAccent+Icon"/>
    <dgm:cxn modelId="{E3F20EDB-14AD-4C75-9E5D-E3DCD91A4127}" type="presParOf" srcId="{71A9AB4C-8F43-472C-BC38-1D6FEA901446}" destId="{2CB01204-0281-4611-94EC-EC5A6763AADA}" srcOrd="1" destOrd="0" presId="urn:microsoft.com/office/officeart/2005/8/layout/chevronAccent+Icon"/>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1ABB9-A0CC-44AF-9D91-ABC7722708F9}">
      <dsp:nvSpPr>
        <dsp:cNvPr id="0" name=""/>
        <dsp:cNvSpPr/>
      </dsp:nvSpPr>
      <dsp:spPr>
        <a:xfrm>
          <a:off x="5420"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0C308-0359-4823-A719-6822CFD198D9}">
      <dsp:nvSpPr>
        <dsp:cNvPr id="0" name=""/>
        <dsp:cNvSpPr/>
      </dsp:nvSpPr>
      <dsp:spPr>
        <a:xfrm>
          <a:off x="642127"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PBC names EMP Task Force Members</a:t>
          </a:r>
        </a:p>
      </dsp:txBody>
      <dsp:txXfrm>
        <a:off x="670971" y="2643260"/>
        <a:ext cx="2096773" cy="927127"/>
      </dsp:txXfrm>
    </dsp:sp>
    <dsp:sp modelId="{A2AFE52F-60EA-4AA3-B5C9-9FB5E9B4AE1D}">
      <dsp:nvSpPr>
        <dsp:cNvPr id="0" name=""/>
        <dsp:cNvSpPr/>
      </dsp:nvSpPr>
      <dsp:spPr>
        <a:xfrm>
          <a:off x="2919613"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2BE07-5368-481E-9B08-E5EA573A2F06}">
      <dsp:nvSpPr>
        <dsp:cNvPr id="0" name=""/>
        <dsp:cNvSpPr/>
      </dsp:nvSpPr>
      <dsp:spPr>
        <a:xfrm>
          <a:off x="3522344" y="2586113"/>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EMP Task Force evaluates 2017-22 EMP</a:t>
          </a:r>
        </a:p>
      </dsp:txBody>
      <dsp:txXfrm>
        <a:off x="3551188" y="2614957"/>
        <a:ext cx="2096773" cy="927127"/>
      </dsp:txXfrm>
    </dsp:sp>
    <dsp:sp modelId="{95A15CF2-9509-4345-B27A-F0176C2A29DB}">
      <dsp:nvSpPr>
        <dsp:cNvPr id="0" name=""/>
        <dsp:cNvSpPr/>
      </dsp:nvSpPr>
      <dsp:spPr>
        <a:xfrm>
          <a:off x="5833805"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12D80-2D43-4688-AB7D-CA8D1E0A1964}">
      <dsp:nvSpPr>
        <dsp:cNvPr id="0" name=""/>
        <dsp:cNvSpPr/>
      </dsp:nvSpPr>
      <dsp:spPr>
        <a:xfrm>
          <a:off x="6456982"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SCUP Training in Strategic Planning</a:t>
          </a:r>
        </a:p>
      </dsp:txBody>
      <dsp:txXfrm>
        <a:off x="6485826" y="2643260"/>
        <a:ext cx="2096773" cy="927127"/>
      </dsp:txXfrm>
    </dsp:sp>
    <dsp:sp modelId="{E50352E7-CD5D-4E06-B393-32A305A7BD09}">
      <dsp:nvSpPr>
        <dsp:cNvPr id="0" name=""/>
        <dsp:cNvSpPr/>
      </dsp:nvSpPr>
      <dsp:spPr>
        <a:xfrm>
          <a:off x="8747997"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01204-0281-4611-94EC-EC5A6763AADA}">
      <dsp:nvSpPr>
        <dsp:cNvPr id="0" name=""/>
        <dsp:cNvSpPr/>
      </dsp:nvSpPr>
      <dsp:spPr>
        <a:xfrm>
          <a:off x="9433774" y="260665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Mission, Vision, Values Update</a:t>
          </a:r>
        </a:p>
      </dsp:txBody>
      <dsp:txXfrm>
        <a:off x="9462618" y="2635500"/>
        <a:ext cx="2096773" cy="9271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1ABB9-A0CC-44AF-9D91-ABC7722708F9}">
      <dsp:nvSpPr>
        <dsp:cNvPr id="0" name=""/>
        <dsp:cNvSpPr/>
      </dsp:nvSpPr>
      <dsp:spPr>
        <a:xfrm>
          <a:off x="5420"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0C308-0359-4823-A719-6822CFD198D9}">
      <dsp:nvSpPr>
        <dsp:cNvPr id="0" name=""/>
        <dsp:cNvSpPr/>
      </dsp:nvSpPr>
      <dsp:spPr>
        <a:xfrm>
          <a:off x="642127"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EMP TF considers “Internal Scan”</a:t>
          </a:r>
        </a:p>
      </dsp:txBody>
      <dsp:txXfrm>
        <a:off x="670971" y="2643260"/>
        <a:ext cx="2096773" cy="927127"/>
      </dsp:txXfrm>
    </dsp:sp>
    <dsp:sp modelId="{A2AFE52F-60EA-4AA3-B5C9-9FB5E9B4AE1D}">
      <dsp:nvSpPr>
        <dsp:cNvPr id="0" name=""/>
        <dsp:cNvSpPr/>
      </dsp:nvSpPr>
      <dsp:spPr>
        <a:xfrm>
          <a:off x="2919613"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2BE07-5368-481E-9B08-E5EA573A2F06}">
      <dsp:nvSpPr>
        <dsp:cNvPr id="0" name=""/>
        <dsp:cNvSpPr/>
      </dsp:nvSpPr>
      <dsp:spPr>
        <a:xfrm>
          <a:off x="3522344" y="2586113"/>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EMP TF considers “External Scan”</a:t>
          </a:r>
        </a:p>
      </dsp:txBody>
      <dsp:txXfrm>
        <a:off x="3551188" y="2614957"/>
        <a:ext cx="2096773" cy="927127"/>
      </dsp:txXfrm>
    </dsp:sp>
    <dsp:sp modelId="{95A15CF2-9509-4345-B27A-F0176C2A29DB}">
      <dsp:nvSpPr>
        <dsp:cNvPr id="0" name=""/>
        <dsp:cNvSpPr/>
      </dsp:nvSpPr>
      <dsp:spPr>
        <a:xfrm>
          <a:off x="5833805"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12D80-2D43-4688-AB7D-CA8D1E0A1964}">
      <dsp:nvSpPr>
        <dsp:cNvPr id="0" name=""/>
        <dsp:cNvSpPr/>
      </dsp:nvSpPr>
      <dsp:spPr>
        <a:xfrm>
          <a:off x="6456982"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College Councils provide input on challenges and opportunities</a:t>
          </a:r>
        </a:p>
      </dsp:txBody>
      <dsp:txXfrm>
        <a:off x="6485826" y="2643260"/>
        <a:ext cx="2096773" cy="927127"/>
      </dsp:txXfrm>
    </dsp:sp>
    <dsp:sp modelId="{E50352E7-CD5D-4E06-B393-32A305A7BD09}">
      <dsp:nvSpPr>
        <dsp:cNvPr id="0" name=""/>
        <dsp:cNvSpPr/>
      </dsp:nvSpPr>
      <dsp:spPr>
        <a:xfrm>
          <a:off x="8747997"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01204-0281-4611-94EC-EC5A6763AADA}">
      <dsp:nvSpPr>
        <dsp:cNvPr id="0" name=""/>
        <dsp:cNvSpPr/>
      </dsp:nvSpPr>
      <dsp:spPr>
        <a:xfrm>
          <a:off x="9433774" y="260665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Town Hall</a:t>
          </a:r>
        </a:p>
      </dsp:txBody>
      <dsp:txXfrm>
        <a:off x="9462618" y="2635500"/>
        <a:ext cx="2096773" cy="9271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1ABB9-A0CC-44AF-9D91-ABC7722708F9}">
      <dsp:nvSpPr>
        <dsp:cNvPr id="0" name=""/>
        <dsp:cNvSpPr/>
      </dsp:nvSpPr>
      <dsp:spPr>
        <a:xfrm>
          <a:off x="5420"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0C308-0359-4823-A719-6822CFD198D9}">
      <dsp:nvSpPr>
        <dsp:cNvPr id="0" name=""/>
        <dsp:cNvSpPr/>
      </dsp:nvSpPr>
      <dsp:spPr>
        <a:xfrm>
          <a:off x="642127"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EMP Retreat:  Set goals and new strategies</a:t>
          </a:r>
        </a:p>
      </dsp:txBody>
      <dsp:txXfrm>
        <a:off x="670971" y="2643260"/>
        <a:ext cx="2096773" cy="927127"/>
      </dsp:txXfrm>
    </dsp:sp>
    <dsp:sp modelId="{A2AFE52F-60EA-4AA3-B5C9-9FB5E9B4AE1D}">
      <dsp:nvSpPr>
        <dsp:cNvPr id="0" name=""/>
        <dsp:cNvSpPr/>
      </dsp:nvSpPr>
      <dsp:spPr>
        <a:xfrm>
          <a:off x="2919613"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2BE07-5368-481E-9B08-E5EA573A2F06}">
      <dsp:nvSpPr>
        <dsp:cNvPr id="0" name=""/>
        <dsp:cNvSpPr/>
      </dsp:nvSpPr>
      <dsp:spPr>
        <a:xfrm>
          <a:off x="3522344" y="2586113"/>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Campus constituents provide input on draft EMP</a:t>
          </a:r>
        </a:p>
      </dsp:txBody>
      <dsp:txXfrm>
        <a:off x="3551188" y="2614957"/>
        <a:ext cx="2096773" cy="927127"/>
      </dsp:txXfrm>
    </dsp:sp>
    <dsp:sp modelId="{95A15CF2-9509-4345-B27A-F0176C2A29DB}">
      <dsp:nvSpPr>
        <dsp:cNvPr id="0" name=""/>
        <dsp:cNvSpPr/>
      </dsp:nvSpPr>
      <dsp:spPr>
        <a:xfrm>
          <a:off x="5833805"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12D80-2D43-4688-AB7D-CA8D1E0A1964}">
      <dsp:nvSpPr>
        <dsp:cNvPr id="0" name=""/>
        <dsp:cNvSpPr/>
      </dsp:nvSpPr>
      <dsp:spPr>
        <a:xfrm>
          <a:off x="6456982"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PBC considers draft EMP</a:t>
          </a:r>
        </a:p>
      </dsp:txBody>
      <dsp:txXfrm>
        <a:off x="6485826" y="2643260"/>
        <a:ext cx="2096773" cy="927127"/>
      </dsp:txXfrm>
    </dsp:sp>
    <dsp:sp modelId="{E50352E7-CD5D-4E06-B393-32A305A7BD09}">
      <dsp:nvSpPr>
        <dsp:cNvPr id="0" name=""/>
        <dsp:cNvSpPr/>
      </dsp:nvSpPr>
      <dsp:spPr>
        <a:xfrm>
          <a:off x="8747997"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01204-0281-4611-94EC-EC5A6763AADA}">
      <dsp:nvSpPr>
        <dsp:cNvPr id="0" name=""/>
        <dsp:cNvSpPr/>
      </dsp:nvSpPr>
      <dsp:spPr>
        <a:xfrm>
          <a:off x="9433774" y="260665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PBC adopts new EMP for 2022-27</a:t>
          </a:r>
        </a:p>
      </dsp:txBody>
      <dsp:txXfrm>
        <a:off x="9462618" y="2635500"/>
        <a:ext cx="2096773" cy="9271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0912C5E-5ECA-4B7C-8FF5-B46AC71EF330}" type="datetimeFigureOut">
              <a:rPr lang="en-US" smtClean="0"/>
              <a:t>4/20/2022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450ECB3-A3F7-4337-9F98-DFD14FAD1FE3}" type="slidenum">
              <a:rPr lang="en-US" smtClean="0"/>
              <a:t>‹#›</a:t>
            </a:fld>
            <a:endParaRPr lang="en-US"/>
          </a:p>
        </p:txBody>
      </p:sp>
    </p:spTree>
    <p:extLst>
      <p:ext uri="{BB962C8B-B14F-4D97-AF65-F5344CB8AC3E}">
        <p14:creationId xmlns:p14="http://schemas.microsoft.com/office/powerpoint/2010/main" val="46577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EC6874-87D3-4708-86B1-114C1FEE74C4}" type="datetimeFigureOut">
              <a:rPr lang="en-US" smtClean="0"/>
              <a:t>4/20/2022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90EF27-1900-472B-B1D5-4FBEA200263F}" type="slidenum">
              <a:rPr lang="en-US" smtClean="0"/>
              <a:t>‹#›</a:t>
            </a:fld>
            <a:endParaRPr lang="en-US"/>
          </a:p>
        </p:txBody>
      </p:sp>
    </p:spTree>
    <p:extLst>
      <p:ext uri="{BB962C8B-B14F-4D97-AF65-F5344CB8AC3E}">
        <p14:creationId xmlns:p14="http://schemas.microsoft.com/office/powerpoint/2010/main" val="387925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C341C4-3268-4241-9C56-054F2F7015E6}"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77722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220977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711770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879354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963006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DB0C44-5B28-495E-A020-6785C9410D38}"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028687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DB0C44-5B28-495E-A020-6785C9410D38}"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926111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DB0C44-5B28-495E-A020-6785C9410D38}" type="datetimeFigureOut">
              <a:rPr lang="en-US" smtClean="0"/>
              <a:t>4/20/2022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807008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DB0C44-5B28-495E-A020-6785C9410D38}" type="datetimeFigureOut">
              <a:rPr lang="en-US" smtClean="0"/>
              <a:t>4/20/2022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0402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B0C44-5B28-495E-A020-6785C9410D38}" type="datetimeFigureOut">
              <a:rPr lang="en-US" smtClean="0"/>
              <a:t>4/20/2022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82501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29200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629396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85100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5334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743325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2122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217152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DB0C44-5B28-495E-A020-6785C9410D38}" type="datetimeFigureOut">
              <a:rPr lang="en-US" smtClean="0"/>
              <a:t>4/20/2022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77928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DB0C44-5B28-495E-A020-6785C9410D38}" type="datetimeFigureOut">
              <a:rPr lang="en-US" smtClean="0"/>
              <a:t>4/20/2022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103582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523379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50465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C341C4-3268-4241-9C56-054F2F7015E6}"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292518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C341C4-3268-4241-9C56-054F2F7015E6}"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3797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C341C4-3268-4241-9C56-054F2F7015E6}" type="datetimeFigureOut">
              <a:rPr lang="en-US" smtClean="0"/>
              <a:t>4/20/2022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421338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C341C4-3268-4241-9C56-054F2F7015E6}" type="datetimeFigureOut">
              <a:rPr lang="en-US" smtClean="0"/>
              <a:t>4/20/2022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76711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341C4-3268-4241-9C56-054F2F7015E6}" type="datetimeFigureOut">
              <a:rPr lang="en-US" smtClean="0"/>
              <a:t>4/20/2022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31833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341C4-3268-4241-9C56-054F2F7015E6}"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4160264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341C4-3268-4241-9C56-054F2F7015E6}"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52832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341C4-3268-4241-9C56-054F2F7015E6}" type="datetimeFigureOut">
              <a:rPr lang="en-US" smtClean="0"/>
              <a:t>4/20/2022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FE41E-F334-4083-80DF-E3288B8CA3FD}" type="slidenum">
              <a:rPr lang="en-US" smtClean="0"/>
              <a:t>‹#›</a:t>
            </a:fld>
            <a:endParaRPr lang="en-US"/>
          </a:p>
        </p:txBody>
      </p:sp>
    </p:spTree>
    <p:extLst>
      <p:ext uri="{BB962C8B-B14F-4D97-AF65-F5344CB8AC3E}">
        <p14:creationId xmlns:p14="http://schemas.microsoft.com/office/powerpoint/2010/main" val="3957320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2DB0C44-5B28-495E-A020-6785C9410D38}" type="datetimeFigureOut">
              <a:rPr lang="en-US" smtClean="0"/>
              <a:t>4/20/2022</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41856C2-6CA8-4989-BEB2-F510FB5AE03E}" type="slidenum">
              <a:rPr lang="en-US" smtClean="0"/>
              <a:t>‹#›</a:t>
            </a:fld>
            <a:endParaRPr lang="en-US"/>
          </a:p>
        </p:txBody>
      </p:sp>
    </p:spTree>
    <p:extLst>
      <p:ext uri="{BB962C8B-B14F-4D97-AF65-F5344CB8AC3E}">
        <p14:creationId xmlns:p14="http://schemas.microsoft.com/office/powerpoint/2010/main" val="33660847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canadacollege.edu/emp/missionvisionvaluesdraft.ph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canadacollege.edu/emp/missionvisionvaluesdraft.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0842" y="5019620"/>
            <a:ext cx="11252199" cy="1554272"/>
          </a:xfrm>
          <a:prstGeom prst="rect">
            <a:avLst/>
          </a:prstGeom>
          <a:noFill/>
        </p:spPr>
        <p:txBody>
          <a:bodyPr wrap="square" rtlCol="0">
            <a:spAutoFit/>
          </a:bodyPr>
          <a:lstStyle/>
          <a:p>
            <a:pPr algn="ctr"/>
            <a:r>
              <a:rPr lang="en-US" sz="5500" b="1" dirty="0">
                <a:latin typeface="Garamond" panose="02020404030301010803" pitchFamily="18" charset="0"/>
              </a:rPr>
              <a:t>Flex Day</a:t>
            </a:r>
          </a:p>
          <a:p>
            <a:pPr algn="ctr"/>
            <a:r>
              <a:rPr lang="en-US" sz="4000" b="1" dirty="0">
                <a:latin typeface="Garamond" panose="02020404030301010803" pitchFamily="18" charset="0"/>
              </a:rPr>
              <a:t>April 21, 2022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7845" y="751552"/>
            <a:ext cx="8018193" cy="3601369"/>
          </a:xfrm>
          <a:prstGeom prst="rect">
            <a:avLst/>
          </a:prstGeom>
        </p:spPr>
      </p:pic>
      <p:sp>
        <p:nvSpPr>
          <p:cNvPr id="5" name="Rectangle 4">
            <a:extLst>
              <a:ext uri="{FF2B5EF4-FFF2-40B4-BE49-F238E27FC236}">
                <a16:creationId xmlns:a16="http://schemas.microsoft.com/office/drawing/2014/main" id="{7CFA1314-8F33-4955-BE2C-917B786340CE}"/>
              </a:ext>
            </a:extLst>
          </p:cNvPr>
          <p:cNvSpPr/>
          <p:nvPr/>
        </p:nvSpPr>
        <p:spPr>
          <a:xfrm rot="5400000">
            <a:off x="-3086129" y="3081031"/>
            <a:ext cx="6863099"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6" name="Rectangle 9">
            <a:extLst>
              <a:ext uri="{FF2B5EF4-FFF2-40B4-BE49-F238E27FC236}">
                <a16:creationId xmlns:a16="http://schemas.microsoft.com/office/drawing/2014/main" id="{48C3CA36-8AC6-47B4-9365-B3EC4FBFB9A1}"/>
              </a:ext>
            </a:extLst>
          </p:cNvPr>
          <p:cNvSpPr/>
          <p:nvPr/>
        </p:nvSpPr>
        <p:spPr>
          <a:xfrm rot="16200000" flipH="1">
            <a:off x="-548626" y="539379"/>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Tree>
    <p:extLst>
      <p:ext uri="{BB962C8B-B14F-4D97-AF65-F5344CB8AC3E}">
        <p14:creationId xmlns:p14="http://schemas.microsoft.com/office/powerpoint/2010/main" val="345829457"/>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11169"/>
            <a:ext cx="11458296" cy="1292178"/>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Rectangle 9">
            <a:extLst>
              <a:ext uri="{FF2B5EF4-FFF2-40B4-BE49-F238E27FC236}">
                <a16:creationId xmlns:a16="http://schemas.microsoft.com/office/drawing/2014/main" id="{29C5912D-DD36-465B-BD92-BB0220505875}"/>
              </a:ext>
            </a:extLst>
          </p:cNvPr>
          <p:cNvSpPr/>
          <p:nvPr/>
        </p:nvSpPr>
        <p:spPr>
          <a:xfrm rot="10800000" flipH="1">
            <a:off x="366852" y="11168"/>
            <a:ext cx="1788160" cy="1292178"/>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6" name="Title 1"/>
          <p:cNvSpPr txBox="1">
            <a:spLocks/>
          </p:cNvSpPr>
          <p:nvPr/>
        </p:nvSpPr>
        <p:spPr>
          <a:xfrm>
            <a:off x="733704" y="105579"/>
            <a:ext cx="10515600" cy="10918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Proposed New College</a:t>
            </a:r>
          </a:p>
          <a:p>
            <a:pPr algn="ct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Goals</a:t>
            </a:r>
          </a:p>
        </p:txBody>
      </p:sp>
      <p:sp>
        <p:nvSpPr>
          <p:cNvPr id="7" name="Content Placeholder 2"/>
          <p:cNvSpPr txBox="1">
            <a:spLocks/>
          </p:cNvSpPr>
          <p:nvPr/>
        </p:nvSpPr>
        <p:spPr>
          <a:xfrm>
            <a:off x="366852" y="1602671"/>
            <a:ext cx="11312958" cy="607074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buNone/>
            </a:pPr>
            <a:r>
              <a:rPr lang="en-US" sz="4000" dirty="0">
                <a:solidFill>
                  <a:srgbClr val="008A5C"/>
                </a:solidFill>
                <a:latin typeface="Arial" panose="020B0604020202020204" pitchFamily="34" charset="0"/>
              </a:rPr>
              <a:t>Student Access, Success and Completion</a:t>
            </a:r>
            <a:endParaRPr lang="en-US" b="1" dirty="0"/>
          </a:p>
          <a:p>
            <a:pPr marL="0" indent="0">
              <a:spcBef>
                <a:spcPts val="0"/>
              </a:spcBef>
              <a:buNone/>
            </a:pPr>
            <a:r>
              <a:rPr lang="en-US" dirty="0">
                <a:solidFill>
                  <a:srgbClr val="000000"/>
                </a:solidFill>
                <a:latin typeface="Calibri" panose="020F0502020204030204" pitchFamily="34" charset="0"/>
              </a:rPr>
              <a:t>Cañada College ensures student access to relevant and transformative student services and instructional programs that are inclusive, diverse, equitable, and antiracist. As an institution, Cañada contributes to the financial stability of students to empower them to pursue personal, academic, professional, and civic goals. Cañada College continuously assesses processes and removes barriers to student access, success, and completion.</a:t>
            </a:r>
            <a:endParaRPr lang="en-US" dirty="0"/>
          </a:p>
          <a:p>
            <a:pPr marL="0" indent="0">
              <a:spcBef>
                <a:spcPts val="200"/>
              </a:spcBef>
              <a:buNone/>
            </a:pPr>
            <a:br>
              <a:rPr lang="en-US" dirty="0"/>
            </a:br>
            <a:r>
              <a:rPr lang="en-US" sz="4000" dirty="0">
                <a:solidFill>
                  <a:srgbClr val="008A5C"/>
                </a:solidFill>
                <a:latin typeface="Arial" panose="020B0604020202020204" pitchFamily="34" charset="0"/>
              </a:rPr>
              <a:t>Community Connections</a:t>
            </a:r>
            <a:endParaRPr lang="en-US" b="1" dirty="0"/>
          </a:p>
          <a:p>
            <a:pPr marL="0" indent="0">
              <a:spcBef>
                <a:spcPts val="0"/>
              </a:spcBef>
              <a:buNone/>
            </a:pPr>
            <a:r>
              <a:rPr lang="en-US" dirty="0">
                <a:solidFill>
                  <a:srgbClr val="000000"/>
                </a:solidFill>
                <a:latin typeface="Calibri" panose="020F0502020204030204" pitchFamily="34" charset="0"/>
              </a:rPr>
              <a:t>Cañada College establishes equity-minded partnerships with other educational institutions, employers, governments, and community-based organizations that result in seamless pathways for high school students transitioning to college, college students transitioning to university, and all community members pursuing career, and lifelong educational opportunities.</a:t>
            </a:r>
            <a:endParaRPr lang="en-US" dirty="0"/>
          </a:p>
          <a:p>
            <a:pPr marL="0" indent="0">
              <a:spcBef>
                <a:spcPts val="200"/>
              </a:spcBef>
              <a:buNone/>
            </a:pPr>
            <a:br>
              <a:rPr lang="en-US" dirty="0"/>
            </a:br>
            <a:r>
              <a:rPr lang="en-US" sz="4000" dirty="0">
                <a:solidFill>
                  <a:srgbClr val="008A5C"/>
                </a:solidFill>
                <a:latin typeface="Arial" panose="020B0604020202020204" pitchFamily="34" charset="0"/>
              </a:rPr>
              <a:t>Equity-Minded and Antiracist College Culture</a:t>
            </a:r>
            <a:endParaRPr lang="en-US" b="1" dirty="0"/>
          </a:p>
          <a:p>
            <a:pPr marL="0" indent="0">
              <a:spcBef>
                <a:spcPts val="0"/>
              </a:spcBef>
              <a:buNone/>
            </a:pPr>
            <a:r>
              <a:rPr lang="en-US" dirty="0">
                <a:solidFill>
                  <a:srgbClr val="000000"/>
                </a:solidFill>
                <a:latin typeface="Calibri" panose="020F0502020204030204" pitchFamily="34" charset="0"/>
              </a:rPr>
              <a:t>Cañada College transforms its culture to be equity-minded and antiracist. Our teaching, learning, and services create a sense of belonging among all community members so they are able to recognize that their unique selves are valued, express themselves fully, and thrive. Our educational practices reflect the fundamental importance of individualized learning experiences, the shared building of knowledge, and promoting social justice at Cañada College.</a:t>
            </a:r>
            <a:endParaRPr lang="en-US" dirty="0"/>
          </a:p>
          <a:p>
            <a:pPr marL="0" indent="0">
              <a:spcBef>
                <a:spcPts val="200"/>
              </a:spcBef>
              <a:buNone/>
            </a:pPr>
            <a:br>
              <a:rPr lang="en-US" dirty="0"/>
            </a:br>
            <a:r>
              <a:rPr lang="en-US" sz="4000" dirty="0">
                <a:solidFill>
                  <a:srgbClr val="008A5C"/>
                </a:solidFill>
                <a:latin typeface="Arial" panose="020B0604020202020204" pitchFamily="34" charset="0"/>
              </a:rPr>
              <a:t>Accessible Infrastructure and Innovation</a:t>
            </a:r>
            <a:endParaRPr lang="en-US" b="1" dirty="0"/>
          </a:p>
          <a:p>
            <a:pPr marL="0" indent="0">
              <a:spcBef>
                <a:spcPts val="0"/>
              </a:spcBef>
              <a:buNone/>
            </a:pPr>
            <a:r>
              <a:rPr lang="en-US" dirty="0">
                <a:solidFill>
                  <a:srgbClr val="000000"/>
                </a:solidFill>
                <a:latin typeface="Calibri" panose="020F0502020204030204" pitchFamily="34" charset="0"/>
              </a:rPr>
              <a:t>College financial resources are well managed in support of the College’s values and to provide accessible physical and virtual spaces that promote continuous innovation and excellence in teaching and learning.  Cañada’s investments in physical, technological and transportation infrastructure create equitable access to the College and support equitable educational outcomes across the diverse members of the community we serve.</a:t>
            </a:r>
            <a:endParaRPr lang="en-US" dirty="0"/>
          </a:p>
          <a:p>
            <a:pPr marL="0" indent="0">
              <a:buNone/>
            </a:pPr>
            <a:br>
              <a:rPr lang="en-US" dirty="0"/>
            </a:br>
            <a:br>
              <a:rPr lang="en-US" sz="2200" dirty="0"/>
            </a:br>
            <a:endParaRPr lang="en-US" sz="2200" dirty="0"/>
          </a:p>
        </p:txBody>
      </p:sp>
    </p:spTree>
    <p:extLst>
      <p:ext uri="{BB962C8B-B14F-4D97-AF65-F5344CB8AC3E}">
        <p14:creationId xmlns:p14="http://schemas.microsoft.com/office/powerpoint/2010/main" val="1351647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11169"/>
            <a:ext cx="11458296" cy="1292178"/>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Rectangle 9">
            <a:extLst>
              <a:ext uri="{FF2B5EF4-FFF2-40B4-BE49-F238E27FC236}">
                <a16:creationId xmlns:a16="http://schemas.microsoft.com/office/drawing/2014/main" id="{29C5912D-DD36-465B-BD92-BB0220505875}"/>
              </a:ext>
            </a:extLst>
          </p:cNvPr>
          <p:cNvSpPr/>
          <p:nvPr/>
        </p:nvSpPr>
        <p:spPr>
          <a:xfrm rot="10800000" flipH="1">
            <a:off x="366852" y="11168"/>
            <a:ext cx="1788160" cy="1292178"/>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6" name="Title 1"/>
          <p:cNvSpPr txBox="1">
            <a:spLocks/>
          </p:cNvSpPr>
          <p:nvPr/>
        </p:nvSpPr>
        <p:spPr>
          <a:xfrm>
            <a:off x="733704" y="105579"/>
            <a:ext cx="10515600" cy="10918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Feedback Received &amp; Addressed</a:t>
            </a:r>
          </a:p>
        </p:txBody>
      </p:sp>
      <p:sp>
        <p:nvSpPr>
          <p:cNvPr id="7" name="Content Placeholder 2"/>
          <p:cNvSpPr txBox="1">
            <a:spLocks/>
          </p:cNvSpPr>
          <p:nvPr/>
        </p:nvSpPr>
        <p:spPr>
          <a:xfrm>
            <a:off x="366852" y="1659232"/>
            <a:ext cx="10495783"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None/>
            </a:pPr>
            <a:r>
              <a:rPr lang="en-US" dirty="0"/>
              <a:t>Student Services Planning Council – April 13, 2022</a:t>
            </a:r>
          </a:p>
          <a:p>
            <a:pPr marL="0" indent="0" algn="ctr">
              <a:lnSpc>
                <a:spcPct val="100000"/>
              </a:lnSpc>
              <a:spcBef>
                <a:spcPts val="0"/>
              </a:spcBef>
              <a:spcAft>
                <a:spcPts val="600"/>
              </a:spcAft>
              <a:buNone/>
            </a:pPr>
            <a:r>
              <a:rPr lang="en-US" dirty="0"/>
              <a:t>Academic Senate – April 14, 2022</a:t>
            </a:r>
          </a:p>
          <a:p>
            <a:pPr marL="0" indent="0" algn="ctr">
              <a:lnSpc>
                <a:spcPct val="100000"/>
              </a:lnSpc>
              <a:spcBef>
                <a:spcPts val="0"/>
              </a:spcBef>
              <a:spcAft>
                <a:spcPts val="600"/>
              </a:spcAft>
              <a:buNone/>
            </a:pPr>
            <a:r>
              <a:rPr lang="en-US" dirty="0"/>
              <a:t>Classified Senate – April 14, 2022</a:t>
            </a:r>
          </a:p>
          <a:p>
            <a:pPr marL="0" indent="0" algn="ctr">
              <a:lnSpc>
                <a:spcPct val="100000"/>
              </a:lnSpc>
              <a:spcBef>
                <a:spcPts val="0"/>
              </a:spcBef>
              <a:spcAft>
                <a:spcPts val="600"/>
              </a:spcAft>
              <a:buNone/>
            </a:pPr>
            <a:r>
              <a:rPr lang="en-US" dirty="0"/>
              <a:t>Associated Students of Cañada College – April 14, 2022</a:t>
            </a:r>
          </a:p>
          <a:p>
            <a:pPr marL="0" indent="0" algn="ctr">
              <a:lnSpc>
                <a:spcPct val="100000"/>
              </a:lnSpc>
              <a:spcBef>
                <a:spcPts val="0"/>
              </a:spcBef>
              <a:spcAft>
                <a:spcPts val="600"/>
              </a:spcAft>
              <a:buNone/>
            </a:pPr>
            <a:r>
              <a:rPr lang="en-US" dirty="0"/>
              <a:t>Instructional Planning Council – April 15, 2022</a:t>
            </a:r>
          </a:p>
          <a:p>
            <a:pPr marL="0" indent="0" algn="ctr">
              <a:lnSpc>
                <a:spcPct val="100000"/>
              </a:lnSpc>
              <a:spcBef>
                <a:spcPts val="0"/>
              </a:spcBef>
              <a:spcAft>
                <a:spcPts val="600"/>
              </a:spcAft>
              <a:buNone/>
            </a:pPr>
            <a:r>
              <a:rPr lang="en-US" dirty="0"/>
              <a:t>College Flex Day – April 21, 2022</a:t>
            </a:r>
          </a:p>
          <a:p>
            <a:pPr marL="0" indent="0" algn="ctr">
              <a:lnSpc>
                <a:spcPct val="100000"/>
              </a:lnSpc>
              <a:spcBef>
                <a:spcPts val="0"/>
              </a:spcBef>
              <a:spcAft>
                <a:spcPts val="600"/>
              </a:spcAft>
              <a:buNone/>
            </a:pPr>
            <a:endParaRPr lang="en-US" dirty="0"/>
          </a:p>
          <a:p>
            <a:pPr marL="0" indent="0" algn="ctr">
              <a:lnSpc>
                <a:spcPct val="100000"/>
              </a:lnSpc>
              <a:spcBef>
                <a:spcPts val="0"/>
              </a:spcBef>
              <a:spcAft>
                <a:spcPts val="600"/>
              </a:spcAft>
              <a:buNone/>
            </a:pPr>
            <a:r>
              <a:rPr lang="en-US" b="1" dirty="0"/>
              <a:t>Planning &amp; Budgeting Council – May 4, 2022</a:t>
            </a:r>
          </a:p>
          <a:p>
            <a:pPr marL="0" indent="0" algn="ctr">
              <a:lnSpc>
                <a:spcPct val="100000"/>
              </a:lnSpc>
              <a:spcBef>
                <a:spcPts val="0"/>
              </a:spcBef>
              <a:spcAft>
                <a:spcPts val="600"/>
              </a:spcAft>
              <a:buNone/>
            </a:pPr>
            <a:r>
              <a:rPr lang="en-US" b="1" dirty="0"/>
              <a:t>Planning &amp; Budgeting Council – May 18, 2022</a:t>
            </a:r>
          </a:p>
          <a:p>
            <a:pPr marL="0" indent="0" algn="ctr">
              <a:lnSpc>
                <a:spcPct val="100000"/>
              </a:lnSpc>
              <a:spcBef>
                <a:spcPts val="0"/>
              </a:spcBef>
              <a:spcAft>
                <a:spcPts val="600"/>
              </a:spcAft>
              <a:buNone/>
            </a:pPr>
            <a:endParaRPr lang="en-US" b="1" dirty="0"/>
          </a:p>
        </p:txBody>
      </p:sp>
    </p:spTree>
    <p:extLst>
      <p:ext uri="{BB962C8B-B14F-4D97-AF65-F5344CB8AC3E}">
        <p14:creationId xmlns:p14="http://schemas.microsoft.com/office/powerpoint/2010/main" val="3207663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8420B0-056F-4AF9-A981-CF35673B7397}"/>
              </a:ext>
            </a:extLst>
          </p:cNvPr>
          <p:cNvSpPr/>
          <p:nvPr/>
        </p:nvSpPr>
        <p:spPr>
          <a:xfrm rot="10800000">
            <a:off x="5635326" y="3905282"/>
            <a:ext cx="4473874" cy="605367"/>
          </a:xfrm>
          <a:prstGeom prst="rect">
            <a:avLst/>
          </a:prstGeom>
          <a:gradFill>
            <a:gsLst>
              <a:gs pos="0">
                <a:schemeClr val="bg1">
                  <a:lumMod val="95000"/>
                </a:schemeClr>
              </a:gs>
              <a:gs pos="50000">
                <a:schemeClr val="bg1">
                  <a:lumMod val="95000"/>
                </a:schemeClr>
              </a:gs>
              <a:gs pos="100000">
                <a:schemeClr val="bg1">
                  <a:lumMod val="85000"/>
                </a:schemeClr>
              </a:gs>
            </a:gsLs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00" dirty="0"/>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a:spLocks noGrp="1"/>
          </p:cNvSpPr>
          <p:nvPr>
            <p:ph type="title"/>
          </p:nvPr>
        </p:nvSpPr>
        <p:spPr>
          <a:xfrm>
            <a:off x="733704" y="298960"/>
            <a:ext cx="10515600" cy="528108"/>
          </a:xfrm>
        </p:spPr>
        <p:txBody>
          <a:bodyPr>
            <a:normAutofit fontScale="90000"/>
          </a:bodyPr>
          <a:lstStyle/>
          <a:p>
            <a:pPr algn="ct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President’s Welcome</a:t>
            </a: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9" name="Content Placeholder 2">
            <a:extLst>
              <a:ext uri="{FF2B5EF4-FFF2-40B4-BE49-F238E27FC236}">
                <a16:creationId xmlns:a16="http://schemas.microsoft.com/office/drawing/2014/main" id="{A706A127-5D94-4F71-B4B9-A46D6E6F1079}"/>
              </a:ext>
            </a:extLst>
          </p:cNvPr>
          <p:cNvSpPr txBox="1">
            <a:spLocks/>
          </p:cNvSpPr>
          <p:nvPr/>
        </p:nvSpPr>
        <p:spPr>
          <a:xfrm>
            <a:off x="6314364" y="3961675"/>
            <a:ext cx="3853217" cy="7026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006633"/>
                </a:solidFill>
                <a:latin typeface="Franklin Gothic Medium" panose="020B0603020102020204" pitchFamily="34" charset="0"/>
              </a:rPr>
              <a:t>Kim Lopez</a:t>
            </a:r>
          </a:p>
        </p:txBody>
      </p:sp>
      <p:sp>
        <p:nvSpPr>
          <p:cNvPr id="10" name="Content Placeholder 2"/>
          <p:cNvSpPr>
            <a:spLocks noGrp="1"/>
          </p:cNvSpPr>
          <p:nvPr>
            <p:ph idx="1"/>
          </p:nvPr>
        </p:nvSpPr>
        <p:spPr>
          <a:xfrm>
            <a:off x="6314364" y="4732607"/>
            <a:ext cx="5510783" cy="1627250"/>
          </a:xfrm>
        </p:spPr>
        <p:txBody>
          <a:bodyPr/>
          <a:lstStyle/>
          <a:p>
            <a:pPr marL="0" indent="0">
              <a:buNone/>
            </a:pPr>
            <a:r>
              <a:rPr lang="en-US" dirty="0">
                <a:solidFill>
                  <a:srgbClr val="006633"/>
                </a:solidFill>
                <a:latin typeface="Adobe Garamond Pro" panose="02020502060506020403" pitchFamily="18" charset="0"/>
              </a:rPr>
              <a:t>College President</a:t>
            </a:r>
          </a:p>
        </p:txBody>
      </p:sp>
      <p:pic>
        <p:nvPicPr>
          <p:cNvPr id="3" name="Picture 2">
            <a:extLst>
              <a:ext uri="{FF2B5EF4-FFF2-40B4-BE49-F238E27FC236}">
                <a16:creationId xmlns:a16="http://schemas.microsoft.com/office/drawing/2014/main" id="{F62365CC-8421-4C36-BC1E-05BF5FA56D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4683" y="1378650"/>
            <a:ext cx="3372954" cy="5053263"/>
          </a:xfrm>
          <a:prstGeom prst="rect">
            <a:avLst/>
          </a:prstGeom>
        </p:spPr>
      </p:pic>
    </p:spTree>
    <p:extLst>
      <p:ext uri="{BB962C8B-B14F-4D97-AF65-F5344CB8AC3E}">
        <p14:creationId xmlns:p14="http://schemas.microsoft.com/office/powerpoint/2010/main" val="38787012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2938653"/>
              </p:ext>
            </p:extLst>
          </p:nvPr>
        </p:nvGraphicFramePr>
        <p:xfrm>
          <a:off x="577516" y="4560146"/>
          <a:ext cx="11001675" cy="1341120"/>
        </p:xfrm>
        <a:graphic>
          <a:graphicData uri="http://schemas.openxmlformats.org/drawingml/2006/table">
            <a:tbl>
              <a:tblPr>
                <a:tableStyleId>{5C22544A-7EE6-4342-B048-85BDC9FD1C3A}</a:tableStyleId>
              </a:tblPr>
              <a:tblGrid>
                <a:gridCol w="3667225">
                  <a:extLst>
                    <a:ext uri="{9D8B030D-6E8A-4147-A177-3AD203B41FA5}">
                      <a16:colId xmlns:a16="http://schemas.microsoft.com/office/drawing/2014/main" val="2445603517"/>
                    </a:ext>
                  </a:extLst>
                </a:gridCol>
                <a:gridCol w="3667225">
                  <a:extLst>
                    <a:ext uri="{9D8B030D-6E8A-4147-A177-3AD203B41FA5}">
                      <a16:colId xmlns:a16="http://schemas.microsoft.com/office/drawing/2014/main" val="3489188181"/>
                    </a:ext>
                  </a:extLst>
                </a:gridCol>
                <a:gridCol w="3667225">
                  <a:extLst>
                    <a:ext uri="{9D8B030D-6E8A-4147-A177-3AD203B41FA5}">
                      <a16:colId xmlns:a16="http://schemas.microsoft.com/office/drawing/2014/main" val="4105245332"/>
                    </a:ext>
                  </a:extLst>
                </a:gridCol>
              </a:tblGrid>
              <a:tr h="370840">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David Eck</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Academic Senate President</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Professor, Philosophy</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Roslind Young</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latin typeface="+mn-lt"/>
                          <a:ea typeface="+mn-ea"/>
                          <a:cs typeface="+mn-cs"/>
                        </a:rPr>
                        <a:t>Classified Senate President</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latin typeface="+mn-lt"/>
                          <a:ea typeface="+mn-ea"/>
                          <a:cs typeface="+mn-cs"/>
                        </a:rPr>
                        <a:t>Laboratory Coordinator</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Karen Engel</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Dean of Planning, Research, Innovation &amp; Effectiveness (PRIE)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806313"/>
                  </a:ext>
                </a:extLst>
              </a:tr>
            </a:tbl>
          </a:graphicData>
        </a:graphic>
      </p:graphicFrame>
      <p:pic>
        <p:nvPicPr>
          <p:cNvPr id="6" name="Picture 2" descr="Thumbnail for Eck, Davi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766" y="1855872"/>
            <a:ext cx="2491371" cy="249137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Thumbnail for Engel, Karen"/>
          <p:cNvPicPr>
            <a:picLocks noChangeAspect="1" noChangeArrowheads="1"/>
          </p:cNvPicPr>
          <p:nvPr/>
        </p:nvPicPr>
        <p:blipFill rotWithShape="1">
          <a:blip r:embed="rId3">
            <a:extLst>
              <a:ext uri="{28A0092B-C50C-407E-A947-70E740481C1C}">
                <a14:useLocalDpi xmlns:a14="http://schemas.microsoft.com/office/drawing/2010/main" val="0"/>
              </a:ext>
            </a:extLst>
          </a:blip>
          <a:srcRect r="12943" b="13184"/>
          <a:stretch/>
        </p:blipFill>
        <p:spPr bwMode="auto">
          <a:xfrm>
            <a:off x="8037096" y="1855872"/>
            <a:ext cx="2521817" cy="251484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81263" y="6090697"/>
            <a:ext cx="11194180" cy="678455"/>
          </a:xfrm>
          <a:prstGeom prst="rect">
            <a:avLst/>
          </a:prstGeom>
          <a:ln>
            <a:solidFill>
              <a:schemeClr val="accent3">
                <a:lumMod val="20000"/>
                <a:lumOff val="80000"/>
              </a:schemeClr>
            </a:solidFill>
          </a:ln>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t>Tri-Chairs, Educational Master Planning Task Force 2021-22</a:t>
            </a:r>
          </a:p>
        </p:txBody>
      </p:sp>
      <p:pic>
        <p:nvPicPr>
          <p:cNvPr id="9" name="id-0A728FC4-FDAE-49A6-A161-8402361E4DBE" descr="Image.jpeg">
            <a:extLst>
              <a:ext uri="{FF2B5EF4-FFF2-40B4-BE49-F238E27FC236}">
                <a16:creationId xmlns:a16="http://schemas.microsoft.com/office/drawing/2014/main" id="{420B33EA-42AD-4CD7-922C-05F33970378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521"/>
          <a:stretch/>
        </p:blipFill>
        <p:spPr bwMode="auto">
          <a:xfrm>
            <a:off x="4355431" y="1832400"/>
            <a:ext cx="2491371" cy="251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BF518A3A-ECE0-42A2-BD7B-43096BD7B6FA}"/>
              </a:ext>
            </a:extLst>
          </p:cNvPr>
          <p:cNvSpPr/>
          <p:nvPr/>
        </p:nvSpPr>
        <p:spPr>
          <a:xfrm>
            <a:off x="366852" y="11169"/>
            <a:ext cx="11458296" cy="1292178"/>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14" name="Rectangle 9">
            <a:extLst>
              <a:ext uri="{FF2B5EF4-FFF2-40B4-BE49-F238E27FC236}">
                <a16:creationId xmlns:a16="http://schemas.microsoft.com/office/drawing/2014/main" id="{29C5912D-DD36-465B-BD92-BB0220505875}"/>
              </a:ext>
            </a:extLst>
          </p:cNvPr>
          <p:cNvSpPr/>
          <p:nvPr/>
        </p:nvSpPr>
        <p:spPr>
          <a:xfrm rot="10800000" flipH="1">
            <a:off x="366852" y="11168"/>
            <a:ext cx="1788160" cy="1292178"/>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15" name="Title 1"/>
          <p:cNvSpPr txBox="1">
            <a:spLocks/>
          </p:cNvSpPr>
          <p:nvPr/>
        </p:nvSpPr>
        <p:spPr>
          <a:xfrm>
            <a:off x="733704" y="105579"/>
            <a:ext cx="10515600" cy="10918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Educational Master Planning Update</a:t>
            </a:r>
          </a:p>
        </p:txBody>
      </p:sp>
    </p:spTree>
    <p:extLst>
      <p:ext uri="{BB962C8B-B14F-4D97-AF65-F5344CB8AC3E}">
        <p14:creationId xmlns:p14="http://schemas.microsoft.com/office/powerpoint/2010/main" val="991430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535" y="171615"/>
            <a:ext cx="10353762" cy="970450"/>
          </a:xfrm>
        </p:spPr>
        <p:txBody>
          <a:bodyPr/>
          <a:lstStyle/>
          <a:p>
            <a:r>
              <a:rPr lang="en-US" dirty="0"/>
              <a:t>Educational Master Planning Process &amp; Timeline</a:t>
            </a:r>
          </a:p>
        </p:txBody>
      </p:sp>
      <p:graphicFrame>
        <p:nvGraphicFramePr>
          <p:cNvPr id="4" name="Diagram 3"/>
          <p:cNvGraphicFramePr/>
          <p:nvPr>
            <p:extLst/>
          </p:nvPr>
        </p:nvGraphicFramePr>
        <p:xfrm>
          <a:off x="435441" y="-508801"/>
          <a:ext cx="1158823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23576" y="1661193"/>
            <a:ext cx="135344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Winter 2021</a:t>
            </a:r>
          </a:p>
        </p:txBody>
      </p:sp>
      <p:sp>
        <p:nvSpPr>
          <p:cNvPr id="7" name="TextBox 6"/>
          <p:cNvSpPr txBox="1"/>
          <p:nvPr/>
        </p:nvSpPr>
        <p:spPr>
          <a:xfrm>
            <a:off x="3942776" y="1661193"/>
            <a:ext cx="129715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Spring 2021</a:t>
            </a:r>
          </a:p>
        </p:txBody>
      </p:sp>
      <p:sp>
        <p:nvSpPr>
          <p:cNvPr id="8" name="TextBox 7"/>
          <p:cNvSpPr txBox="1"/>
          <p:nvPr/>
        </p:nvSpPr>
        <p:spPr>
          <a:xfrm>
            <a:off x="6805679" y="1661193"/>
            <a:ext cx="173925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September 2021</a:t>
            </a:r>
          </a:p>
        </p:txBody>
      </p:sp>
      <p:sp>
        <p:nvSpPr>
          <p:cNvPr id="9" name="TextBox 8"/>
          <p:cNvSpPr txBox="1"/>
          <p:nvPr/>
        </p:nvSpPr>
        <p:spPr>
          <a:xfrm>
            <a:off x="9714926" y="1661193"/>
            <a:ext cx="146963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October 2021</a:t>
            </a:r>
          </a:p>
        </p:txBody>
      </p:sp>
      <p:graphicFrame>
        <p:nvGraphicFramePr>
          <p:cNvPr id="10" name="Diagram 9"/>
          <p:cNvGraphicFramePr/>
          <p:nvPr>
            <p:extLst/>
          </p:nvPr>
        </p:nvGraphicFramePr>
        <p:xfrm>
          <a:off x="435441" y="1357445"/>
          <a:ext cx="11588236"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p:cNvSpPr txBox="1"/>
          <p:nvPr/>
        </p:nvSpPr>
        <p:spPr>
          <a:xfrm>
            <a:off x="1023576" y="3595511"/>
            <a:ext cx="146963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October 2021</a:t>
            </a:r>
          </a:p>
        </p:txBody>
      </p:sp>
      <p:sp>
        <p:nvSpPr>
          <p:cNvPr id="12" name="TextBox 11"/>
          <p:cNvSpPr txBox="1"/>
          <p:nvPr/>
        </p:nvSpPr>
        <p:spPr>
          <a:xfrm>
            <a:off x="3942776" y="3595511"/>
            <a:ext cx="16946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November 2021</a:t>
            </a:r>
          </a:p>
        </p:txBody>
      </p:sp>
      <p:sp>
        <p:nvSpPr>
          <p:cNvPr id="13" name="TextBox 12"/>
          <p:cNvSpPr txBox="1"/>
          <p:nvPr/>
        </p:nvSpPr>
        <p:spPr>
          <a:xfrm>
            <a:off x="6805679" y="3595511"/>
            <a:ext cx="167866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December 2021</a:t>
            </a:r>
          </a:p>
        </p:txBody>
      </p:sp>
      <p:sp>
        <p:nvSpPr>
          <p:cNvPr id="14" name="TextBox 13"/>
          <p:cNvSpPr txBox="1"/>
          <p:nvPr/>
        </p:nvSpPr>
        <p:spPr>
          <a:xfrm>
            <a:off x="9714926" y="3595511"/>
            <a:ext cx="154337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February 2022</a:t>
            </a:r>
          </a:p>
        </p:txBody>
      </p:sp>
      <p:graphicFrame>
        <p:nvGraphicFramePr>
          <p:cNvPr id="15" name="Diagram 14"/>
          <p:cNvGraphicFramePr/>
          <p:nvPr>
            <p:extLst/>
          </p:nvPr>
        </p:nvGraphicFramePr>
        <p:xfrm>
          <a:off x="435441" y="3147304"/>
          <a:ext cx="11588236" cy="541866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6" name="TextBox 15"/>
          <p:cNvSpPr txBox="1"/>
          <p:nvPr/>
        </p:nvSpPr>
        <p:spPr>
          <a:xfrm>
            <a:off x="1066792" y="5371997"/>
            <a:ext cx="154337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February 2022</a:t>
            </a:r>
          </a:p>
        </p:txBody>
      </p:sp>
      <p:sp>
        <p:nvSpPr>
          <p:cNvPr id="17" name="TextBox 16"/>
          <p:cNvSpPr txBox="1"/>
          <p:nvPr/>
        </p:nvSpPr>
        <p:spPr>
          <a:xfrm>
            <a:off x="3985992" y="5371997"/>
            <a:ext cx="13097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March 2022</a:t>
            </a:r>
          </a:p>
        </p:txBody>
      </p:sp>
      <p:sp>
        <p:nvSpPr>
          <p:cNvPr id="18" name="TextBox 17"/>
          <p:cNvSpPr txBox="1"/>
          <p:nvPr/>
        </p:nvSpPr>
        <p:spPr>
          <a:xfrm>
            <a:off x="6848895" y="5371997"/>
            <a:ext cx="114646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April 2022</a:t>
            </a:r>
          </a:p>
        </p:txBody>
      </p:sp>
      <p:sp>
        <p:nvSpPr>
          <p:cNvPr id="19" name="TextBox 18"/>
          <p:cNvSpPr txBox="1"/>
          <p:nvPr/>
        </p:nvSpPr>
        <p:spPr>
          <a:xfrm>
            <a:off x="9758142" y="5371997"/>
            <a:ext cx="111331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May 2022</a:t>
            </a:r>
          </a:p>
        </p:txBody>
      </p:sp>
      <p:sp>
        <p:nvSpPr>
          <p:cNvPr id="20" name="Rectangle 19">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chemeClr val="accent2">
              <a:lumMod val="60000"/>
              <a:lumOff val="40000"/>
            </a:schemeClr>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p:cNvSpPr txBox="1">
            <a:spLocks/>
          </p:cNvSpPr>
          <p:nvPr/>
        </p:nvSpPr>
        <p:spPr>
          <a:xfrm>
            <a:off x="733704" y="323024"/>
            <a:ext cx="10515600" cy="52810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50800" dist="50800" dir="5400000" algn="ctr" rotWithShape="0">
                    <a:srgbClr val="000000">
                      <a:alpha val="43137"/>
                    </a:srgbClr>
                  </a:outerShdw>
                </a:effectLst>
                <a:uLnTx/>
                <a:uFillTx/>
                <a:latin typeface="Franklin Gothic Book" panose="020B0503020102020204" pitchFamily="34" charset="0"/>
                <a:ea typeface="+mj-ea"/>
                <a:cs typeface="+mj-cs"/>
              </a:rPr>
              <a:t>Educational Master Plan Timeline</a:t>
            </a:r>
          </a:p>
        </p:txBody>
      </p:sp>
      <p:sp>
        <p:nvSpPr>
          <p:cNvPr id="22"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solidFill>
            <a:schemeClr val="tx1"/>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E9E5672D-C384-44F3-82B9-EEB9AF5D4665}"/>
              </a:ext>
            </a:extLst>
          </p:cNvPr>
          <p:cNvSpPr/>
          <p:nvPr/>
        </p:nvSpPr>
        <p:spPr>
          <a:xfrm>
            <a:off x="6429080" y="4885224"/>
            <a:ext cx="5594597" cy="2114991"/>
          </a:xfrm>
          <a:prstGeom prst="ellipse">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617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11169"/>
            <a:ext cx="11458296" cy="1292178"/>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9">
            <a:extLst>
              <a:ext uri="{FF2B5EF4-FFF2-40B4-BE49-F238E27FC236}">
                <a16:creationId xmlns:a16="http://schemas.microsoft.com/office/drawing/2014/main" id="{29C5912D-DD36-465B-BD92-BB0220505875}"/>
              </a:ext>
            </a:extLst>
          </p:cNvPr>
          <p:cNvSpPr/>
          <p:nvPr/>
        </p:nvSpPr>
        <p:spPr>
          <a:xfrm rot="10800000" flipH="1">
            <a:off x="366852" y="11168"/>
            <a:ext cx="1788160" cy="1292178"/>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1"/>
          <p:cNvSpPr txBox="1">
            <a:spLocks/>
          </p:cNvSpPr>
          <p:nvPr/>
        </p:nvSpPr>
        <p:spPr>
          <a:xfrm>
            <a:off x="733704" y="105579"/>
            <a:ext cx="10515600" cy="10918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50800" dist="50800" dir="5400000" algn="ctr" rotWithShape="0">
                    <a:srgbClr val="000000">
                      <a:alpha val="43137"/>
                    </a:srgbClr>
                  </a:outerShdw>
                </a:effectLst>
                <a:uLnTx/>
                <a:uFillTx/>
                <a:latin typeface="Franklin Gothic Book" panose="020B0503020102020204" pitchFamily="34" charset="0"/>
                <a:ea typeface="+mj-ea"/>
                <a:cs typeface="+mj-cs"/>
              </a:rPr>
              <a:t>THANK YOU to our EMP Task Force!</a:t>
            </a:r>
          </a:p>
        </p:txBody>
      </p:sp>
      <p:sp>
        <p:nvSpPr>
          <p:cNvPr id="7" name="Content Placeholder 2"/>
          <p:cNvSpPr txBox="1">
            <a:spLocks/>
          </p:cNvSpPr>
          <p:nvPr/>
        </p:nvSpPr>
        <p:spPr>
          <a:xfrm>
            <a:off x="366852" y="1491790"/>
            <a:ext cx="5121069" cy="5420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rgbClr val="008000"/>
                </a:solidFill>
                <a:latin typeface="inherit"/>
              </a:rPr>
              <a:t>Faculty Members:</a:t>
            </a:r>
          </a:p>
          <a:p>
            <a:pPr marL="0" indent="0">
              <a:buNone/>
            </a:pPr>
            <a:r>
              <a:rPr lang="en-US" sz="1800" dirty="0">
                <a:solidFill>
                  <a:srgbClr val="333333"/>
                </a:solidFill>
                <a:latin typeface="Source Sans Pro" panose="020B0503030403020204" pitchFamily="34" charset="0"/>
              </a:rPr>
              <a:t>Humanities and Social Sciences Division Rep:  </a:t>
            </a:r>
            <a:r>
              <a:rPr lang="en-US" sz="1800" b="1" dirty="0">
                <a:solidFill>
                  <a:srgbClr val="333333"/>
                </a:solidFill>
                <a:latin typeface="Source Sans Pro" panose="020B0503030403020204" pitchFamily="34" charset="0"/>
              </a:rPr>
              <a:t>Alicia Aguirre</a:t>
            </a:r>
          </a:p>
          <a:p>
            <a:pPr marL="0" indent="0">
              <a:buNone/>
            </a:pPr>
            <a:r>
              <a:rPr lang="en-US" sz="1800" dirty="0">
                <a:solidFill>
                  <a:srgbClr val="333333"/>
                </a:solidFill>
                <a:latin typeface="Source Sans Pro" panose="020B0503030403020204" pitchFamily="34" charset="0"/>
              </a:rPr>
              <a:t>Business, Design and Workforce Division Rep:  </a:t>
            </a:r>
            <a:r>
              <a:rPr lang="en-US" sz="1800" b="1" dirty="0">
                <a:solidFill>
                  <a:srgbClr val="333333"/>
                </a:solidFill>
                <a:latin typeface="Source Sans Pro" panose="020B0503030403020204" pitchFamily="34" charset="0"/>
              </a:rPr>
              <a:t>Leonor Cabrera</a:t>
            </a:r>
          </a:p>
          <a:p>
            <a:pPr marL="0" indent="0">
              <a:buNone/>
            </a:pPr>
            <a:r>
              <a:rPr lang="en-US" sz="1800" dirty="0">
                <a:solidFill>
                  <a:srgbClr val="333333"/>
                </a:solidFill>
                <a:latin typeface="Source Sans Pro" panose="020B0503030403020204" pitchFamily="34" charset="0"/>
              </a:rPr>
              <a:t>Science and Technology Division Rep:  NA</a:t>
            </a:r>
          </a:p>
          <a:p>
            <a:pPr marL="0" indent="0">
              <a:buNone/>
            </a:pPr>
            <a:r>
              <a:rPr lang="en-US" sz="1800" dirty="0">
                <a:solidFill>
                  <a:srgbClr val="333333"/>
                </a:solidFill>
                <a:latin typeface="Source Sans Pro" panose="020B0503030403020204" pitchFamily="34" charset="0"/>
              </a:rPr>
              <a:t>Kinesiology, Athletics and Dance Division Rep:  </a:t>
            </a:r>
            <a:r>
              <a:rPr lang="en-US" sz="1800" b="1" dirty="0">
                <a:solidFill>
                  <a:srgbClr val="333333"/>
                </a:solidFill>
                <a:latin typeface="Source Sans Pro" panose="020B0503030403020204" pitchFamily="34" charset="0"/>
              </a:rPr>
              <a:t>Eddy Harris</a:t>
            </a:r>
          </a:p>
          <a:p>
            <a:pPr marL="0" indent="0">
              <a:buNone/>
            </a:pPr>
            <a:r>
              <a:rPr lang="en-US" sz="1800" dirty="0">
                <a:solidFill>
                  <a:srgbClr val="333333"/>
                </a:solidFill>
                <a:latin typeface="Source Sans Pro" panose="020B0503030403020204" pitchFamily="34" charset="0"/>
              </a:rPr>
              <a:t>Counseling Division Rep:  </a:t>
            </a:r>
            <a:r>
              <a:rPr lang="en-US" sz="1800" b="1" dirty="0">
                <a:solidFill>
                  <a:srgbClr val="333333"/>
                </a:solidFill>
                <a:latin typeface="Source Sans Pro" panose="020B0503030403020204" pitchFamily="34" charset="0"/>
              </a:rPr>
              <a:t>Jenna French</a:t>
            </a:r>
          </a:p>
          <a:p>
            <a:pPr marL="0" indent="0">
              <a:buNone/>
            </a:pPr>
            <a:endParaRPr lang="en-US" sz="1050" dirty="0">
              <a:solidFill>
                <a:srgbClr val="008000"/>
              </a:solidFill>
              <a:latin typeface="Source Sans Pro" panose="020B0503030403020204" pitchFamily="34" charset="0"/>
            </a:endParaRPr>
          </a:p>
          <a:p>
            <a:pPr marL="0" indent="0">
              <a:buNone/>
            </a:pPr>
            <a:r>
              <a:rPr lang="en-US" sz="3200" dirty="0">
                <a:solidFill>
                  <a:srgbClr val="008000"/>
                </a:solidFill>
                <a:latin typeface="inherit"/>
              </a:rPr>
              <a:t>Student Representatives:</a:t>
            </a:r>
          </a:p>
          <a:p>
            <a:pPr marL="0" indent="0">
              <a:buNone/>
            </a:pPr>
            <a:r>
              <a:rPr lang="en-US" sz="1800" b="1" dirty="0">
                <a:solidFill>
                  <a:srgbClr val="333333"/>
                </a:solidFill>
                <a:latin typeface="Source Sans Pro" panose="020B0503030403020204" pitchFamily="34" charset="0"/>
              </a:rPr>
              <a:t>Mira Rubio</a:t>
            </a:r>
          </a:p>
          <a:p>
            <a:pPr marL="0" indent="0">
              <a:buNone/>
            </a:pPr>
            <a:r>
              <a:rPr lang="en-US" sz="1800" b="1" dirty="0">
                <a:solidFill>
                  <a:srgbClr val="333333"/>
                </a:solidFill>
                <a:latin typeface="Source Sans Pro" panose="020B0503030403020204" pitchFamily="34" charset="0"/>
              </a:rPr>
              <a:t>Brittney </a:t>
            </a:r>
            <a:r>
              <a:rPr lang="en-US" sz="1800" b="1" dirty="0" err="1">
                <a:solidFill>
                  <a:srgbClr val="333333"/>
                </a:solidFill>
                <a:latin typeface="Source Sans Pro" panose="020B0503030403020204" pitchFamily="34" charset="0"/>
              </a:rPr>
              <a:t>Samora</a:t>
            </a:r>
            <a:r>
              <a:rPr lang="en-US" sz="1800" b="1" dirty="0">
                <a:solidFill>
                  <a:srgbClr val="333333"/>
                </a:solidFill>
                <a:latin typeface="Source Sans Pro" panose="020B0503030403020204" pitchFamily="34" charset="0"/>
              </a:rPr>
              <a:t>-Delgadillo</a:t>
            </a:r>
          </a:p>
          <a:p>
            <a:pPr marL="0" indent="0">
              <a:buNone/>
            </a:pPr>
            <a:endParaRPr lang="en-US" dirty="0">
              <a:solidFill>
                <a:srgbClr val="333333"/>
              </a:solidFill>
              <a:latin typeface="Source Sans Pro" panose="020B0503030403020204" pitchFamily="34" charset="0"/>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E5EED3C-6D1F-4AE7-B3D7-B612DF74886A}"/>
              </a:ext>
            </a:extLst>
          </p:cNvPr>
          <p:cNvSpPr txBox="1"/>
          <p:nvPr/>
        </p:nvSpPr>
        <p:spPr>
          <a:xfrm>
            <a:off x="5304049" y="1397757"/>
            <a:ext cx="6861192" cy="5709255"/>
          </a:xfrm>
          <a:prstGeom prst="rect">
            <a:avLst/>
          </a:prstGeom>
          <a:noFill/>
        </p:spPr>
        <p:txBody>
          <a:bodyPr wrap="square" rtlCol="0">
            <a:spAutoFit/>
          </a:bodyPr>
          <a:lstStyle/>
          <a:p>
            <a:r>
              <a:rPr lang="en-US" sz="3200" dirty="0">
                <a:solidFill>
                  <a:srgbClr val="008000"/>
                </a:solidFill>
                <a:latin typeface="inherit"/>
              </a:rPr>
              <a:t>Classified Staff Representatives:</a:t>
            </a:r>
            <a:endParaRPr lang="en-US" sz="3200" dirty="0">
              <a:solidFill>
                <a:srgbClr val="333333"/>
              </a:solidFill>
              <a:latin typeface="Source Sans Pro" panose="020B0503030403020204" pitchFamily="34" charset="0"/>
            </a:endParaRPr>
          </a:p>
          <a:p>
            <a:r>
              <a:rPr lang="en-US" dirty="0">
                <a:solidFill>
                  <a:srgbClr val="333333"/>
                </a:solidFill>
                <a:latin typeface="Source Sans Pro" panose="020B0503030403020204" pitchFamily="34" charset="0"/>
              </a:rPr>
              <a:t>Outreach &amp; Welcome Center Rep:  </a:t>
            </a:r>
            <a:r>
              <a:rPr lang="en-US" b="1" dirty="0">
                <a:solidFill>
                  <a:srgbClr val="333333"/>
                </a:solidFill>
                <a:latin typeface="Source Sans Pro" panose="020B0503030403020204" pitchFamily="34" charset="0"/>
              </a:rPr>
              <a:t>Jeanne Stalker</a:t>
            </a:r>
          </a:p>
          <a:p>
            <a:r>
              <a:rPr lang="en-US" dirty="0">
                <a:solidFill>
                  <a:srgbClr val="333333"/>
                </a:solidFill>
                <a:latin typeface="Source Sans Pro" panose="020B0503030403020204" pitchFamily="34" charset="0"/>
              </a:rPr>
              <a:t>Classified Rep At Large (and GP Success Teams):  </a:t>
            </a:r>
            <a:r>
              <a:rPr lang="en-US" b="1" dirty="0">
                <a:solidFill>
                  <a:srgbClr val="333333"/>
                </a:solidFill>
                <a:latin typeface="Source Sans Pro" panose="020B0503030403020204" pitchFamily="34" charset="0"/>
              </a:rPr>
              <a:t>Nimsi Garcia</a:t>
            </a:r>
          </a:p>
          <a:p>
            <a:r>
              <a:rPr lang="en-US" dirty="0">
                <a:solidFill>
                  <a:srgbClr val="333333"/>
                </a:solidFill>
                <a:latin typeface="Source Sans Pro" panose="020B0503030403020204" pitchFamily="34" charset="0"/>
              </a:rPr>
              <a:t>Transfer Services Rep:  </a:t>
            </a:r>
            <a:r>
              <a:rPr lang="en-US" b="1" dirty="0">
                <a:solidFill>
                  <a:srgbClr val="333333"/>
                </a:solidFill>
                <a:latin typeface="Source Sans Pro" panose="020B0503030403020204" pitchFamily="34" charset="0"/>
              </a:rPr>
              <a:t>Mary Ho</a:t>
            </a:r>
          </a:p>
          <a:p>
            <a:r>
              <a:rPr lang="en-US" dirty="0">
                <a:solidFill>
                  <a:srgbClr val="333333"/>
                </a:solidFill>
                <a:latin typeface="Source Sans Pro" panose="020B0503030403020204" pitchFamily="34" charset="0"/>
              </a:rPr>
              <a:t>Instructional Division Rep:  </a:t>
            </a:r>
            <a:r>
              <a:rPr lang="en-US" b="1" dirty="0">
                <a:solidFill>
                  <a:srgbClr val="333333"/>
                </a:solidFill>
                <a:latin typeface="Source Sans Pro" panose="020B0503030403020204" pitchFamily="34" charset="0"/>
              </a:rPr>
              <a:t>Krystal Martinez</a:t>
            </a:r>
          </a:p>
          <a:p>
            <a:r>
              <a:rPr lang="en-US" dirty="0">
                <a:solidFill>
                  <a:srgbClr val="333333"/>
                </a:solidFill>
                <a:latin typeface="Source Sans Pro" panose="020B0503030403020204" pitchFamily="34" charset="0"/>
              </a:rPr>
              <a:t>Instructional Technologist:  </a:t>
            </a:r>
            <a:r>
              <a:rPr lang="en-US" b="1" dirty="0">
                <a:solidFill>
                  <a:srgbClr val="333333"/>
                </a:solidFill>
                <a:latin typeface="Source Sans Pro" panose="020B0503030403020204" pitchFamily="34" charset="0"/>
              </a:rPr>
              <a:t>Allison Hughes</a:t>
            </a:r>
          </a:p>
          <a:p>
            <a:endParaRPr lang="en-US" sz="1200" dirty="0">
              <a:solidFill>
                <a:srgbClr val="333333"/>
              </a:solidFill>
              <a:latin typeface="Source Sans Pro" panose="020B0503030403020204" pitchFamily="34" charset="0"/>
            </a:endParaRPr>
          </a:p>
          <a:p>
            <a:r>
              <a:rPr lang="en-US" sz="3200" dirty="0">
                <a:solidFill>
                  <a:srgbClr val="008000"/>
                </a:solidFill>
                <a:latin typeface="Source Sans Pro" panose="020B0503030403020204" pitchFamily="34" charset="0"/>
              </a:rPr>
              <a:t>Administrators:  </a:t>
            </a:r>
            <a:endParaRPr lang="en-US" sz="3200" dirty="0">
              <a:solidFill>
                <a:srgbClr val="333333"/>
              </a:solidFill>
              <a:latin typeface="Source Sans Pro" panose="020B0503030403020204" pitchFamily="34" charset="0"/>
            </a:endParaRPr>
          </a:p>
          <a:p>
            <a:r>
              <a:rPr lang="en-US" dirty="0">
                <a:solidFill>
                  <a:srgbClr val="333333"/>
                </a:solidFill>
                <a:latin typeface="Source Sans Pro" panose="020B0503030403020204" pitchFamily="34" charset="0"/>
              </a:rPr>
              <a:t>Dean of Business, Design &amp; Workforce:  </a:t>
            </a:r>
            <a:r>
              <a:rPr lang="en-US" b="1" dirty="0">
                <a:solidFill>
                  <a:srgbClr val="333333"/>
                </a:solidFill>
                <a:latin typeface="Source Sans Pro" panose="020B0503030403020204" pitchFamily="34" charset="0"/>
              </a:rPr>
              <a:t>Hyla Lacefield</a:t>
            </a:r>
          </a:p>
          <a:p>
            <a:r>
              <a:rPr lang="en-US" dirty="0">
                <a:solidFill>
                  <a:srgbClr val="333333"/>
                </a:solidFill>
                <a:latin typeface="Source Sans Pro" panose="020B0503030403020204" pitchFamily="34" charset="0"/>
              </a:rPr>
              <a:t>Dean of Enrollment Services and Student Support:  </a:t>
            </a:r>
            <a:r>
              <a:rPr lang="en-US" b="1" dirty="0">
                <a:solidFill>
                  <a:srgbClr val="333333"/>
                </a:solidFill>
                <a:latin typeface="Source Sans Pro" panose="020B0503030403020204" pitchFamily="34" charset="0"/>
              </a:rPr>
              <a:t>Wissem Bennani</a:t>
            </a:r>
          </a:p>
          <a:p>
            <a:endParaRPr lang="en-US" sz="700" dirty="0">
              <a:solidFill>
                <a:srgbClr val="008000"/>
              </a:solidFill>
              <a:latin typeface="Source Sans Pro" panose="020B0503030403020204" pitchFamily="34" charset="0"/>
            </a:endParaRPr>
          </a:p>
          <a:p>
            <a:r>
              <a:rPr lang="en-US" sz="3200" dirty="0">
                <a:solidFill>
                  <a:srgbClr val="008000"/>
                </a:solidFill>
                <a:latin typeface="Source Sans Pro" panose="020B0503030403020204" pitchFamily="34" charset="0"/>
              </a:rPr>
              <a:t>Staff Support: </a:t>
            </a:r>
            <a:r>
              <a:rPr lang="en-US" sz="1600" dirty="0">
                <a:solidFill>
                  <a:srgbClr val="333333"/>
                </a:solidFill>
                <a:latin typeface="Source Sans Pro" panose="020B0503030403020204" pitchFamily="34" charset="0"/>
              </a:rPr>
              <a:t> </a:t>
            </a:r>
          </a:p>
          <a:p>
            <a:r>
              <a:rPr lang="en-US" sz="1600" dirty="0">
                <a:solidFill>
                  <a:srgbClr val="333333"/>
                </a:solidFill>
                <a:latin typeface="Source Sans Pro" panose="020B0503030403020204" pitchFamily="34" charset="0"/>
              </a:rPr>
              <a:t>The Office of Planning, Research &amp; Institutional Effectiveness will provide staff support, research, analysis and writing throughout the process:  </a:t>
            </a:r>
          </a:p>
          <a:p>
            <a:pPr marL="742950" lvl="1" indent="-285750">
              <a:buFont typeface="Arial" panose="020B0604020202020204" pitchFamily="34" charset="0"/>
              <a:buChar char="•"/>
            </a:pPr>
            <a:r>
              <a:rPr lang="en-US" sz="1400" b="1" dirty="0">
                <a:solidFill>
                  <a:srgbClr val="333333"/>
                </a:solidFill>
                <a:latin typeface="Source Sans Pro" panose="020B0503030403020204" pitchFamily="34" charset="0"/>
              </a:rPr>
              <a:t>Dr. Alex Claxton</a:t>
            </a:r>
          </a:p>
          <a:p>
            <a:pPr marL="742950" lvl="1" indent="-285750">
              <a:buFont typeface="Arial" panose="020B0604020202020204" pitchFamily="34" charset="0"/>
              <a:buChar char="•"/>
            </a:pPr>
            <a:r>
              <a:rPr lang="en-US" sz="1400" b="1" dirty="0">
                <a:solidFill>
                  <a:srgbClr val="333333"/>
                </a:solidFill>
                <a:latin typeface="Source Sans Pro" panose="020B0503030403020204" pitchFamily="34" charset="0"/>
              </a:rPr>
              <a:t>Dr. Milena Angelova</a:t>
            </a:r>
            <a:endParaRPr lang="en-US" sz="1400" dirty="0">
              <a:solidFill>
                <a:srgbClr val="333333"/>
              </a:solidFill>
              <a:latin typeface="Source Sans Pro" panose="020B0503030403020204" pitchFamily="34" charset="0"/>
            </a:endParaRPr>
          </a:p>
          <a:p>
            <a:pPr marL="742950" lvl="1" indent="-285750">
              <a:buFont typeface="Arial" panose="020B0604020202020204" pitchFamily="34" charset="0"/>
              <a:buChar char="•"/>
            </a:pPr>
            <a:r>
              <a:rPr lang="en-US" sz="1400" b="1" dirty="0">
                <a:solidFill>
                  <a:srgbClr val="333333"/>
                </a:solidFill>
                <a:latin typeface="Source Sans Pro" panose="020B0503030403020204" pitchFamily="34" charset="0"/>
              </a:rPr>
              <a:t>Olisaemeka Chukwudebe</a:t>
            </a:r>
            <a:r>
              <a:rPr lang="en-US" sz="1400" dirty="0">
                <a:solidFill>
                  <a:srgbClr val="333333"/>
                </a:solidFill>
                <a:latin typeface="Source Sans Pro" panose="020B0503030403020204" pitchFamily="34" charset="0"/>
              </a:rPr>
              <a:t> (student assistant)</a:t>
            </a:r>
            <a:endParaRPr lang="en-US" sz="1600" dirty="0">
              <a:solidFill>
                <a:srgbClr val="333333"/>
              </a:solidFill>
              <a:latin typeface="Source Sans Pro" panose="020B0503030403020204" pitchFamily="34" charset="0"/>
            </a:endParaRPr>
          </a:p>
          <a:p>
            <a:endParaRPr lang="en-US" sz="1600" dirty="0">
              <a:solidFill>
                <a:srgbClr val="333333"/>
              </a:solidFill>
              <a:latin typeface="Source Sans Pro" panose="020B0503030403020204" pitchFamily="34" charset="0"/>
            </a:endParaRPr>
          </a:p>
          <a:p>
            <a:endParaRPr lang="en-US" sz="1600" dirty="0">
              <a:solidFill>
                <a:srgbClr val="333333"/>
              </a:solidFill>
              <a:latin typeface="Source Sans Pro" panose="020B0503030403020204" pitchFamily="34" charset="0"/>
            </a:endParaRPr>
          </a:p>
          <a:p>
            <a:endParaRPr lang="en-US" dirty="0"/>
          </a:p>
        </p:txBody>
      </p:sp>
    </p:spTree>
    <p:extLst>
      <p:ext uri="{BB962C8B-B14F-4D97-AF65-F5344CB8AC3E}">
        <p14:creationId xmlns:p14="http://schemas.microsoft.com/office/powerpoint/2010/main" val="36222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11169"/>
            <a:ext cx="11458296" cy="1292178"/>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Rectangle 9">
            <a:extLst>
              <a:ext uri="{FF2B5EF4-FFF2-40B4-BE49-F238E27FC236}">
                <a16:creationId xmlns:a16="http://schemas.microsoft.com/office/drawing/2014/main" id="{29C5912D-DD36-465B-BD92-BB0220505875}"/>
              </a:ext>
            </a:extLst>
          </p:cNvPr>
          <p:cNvSpPr/>
          <p:nvPr/>
        </p:nvSpPr>
        <p:spPr>
          <a:xfrm rot="10800000" flipH="1">
            <a:off x="366852" y="11168"/>
            <a:ext cx="1788160" cy="1292178"/>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6" name="Title 1"/>
          <p:cNvSpPr txBox="1">
            <a:spLocks/>
          </p:cNvSpPr>
          <p:nvPr/>
        </p:nvSpPr>
        <p:spPr>
          <a:xfrm>
            <a:off x="733704" y="105579"/>
            <a:ext cx="10515600" cy="10918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New EMP Draft </a:t>
            </a:r>
          </a:p>
        </p:txBody>
      </p:sp>
      <p:sp>
        <p:nvSpPr>
          <p:cNvPr id="2" name="TextBox 1">
            <a:extLst>
              <a:ext uri="{FF2B5EF4-FFF2-40B4-BE49-F238E27FC236}">
                <a16:creationId xmlns:a16="http://schemas.microsoft.com/office/drawing/2014/main" id="{96899487-288F-4329-9108-28B11E5B8357}"/>
              </a:ext>
            </a:extLst>
          </p:cNvPr>
          <p:cNvSpPr txBox="1"/>
          <p:nvPr/>
        </p:nvSpPr>
        <p:spPr>
          <a:xfrm>
            <a:off x="366852" y="2290713"/>
            <a:ext cx="11458296" cy="2677656"/>
          </a:xfrm>
          <a:prstGeom prst="rect">
            <a:avLst/>
          </a:prstGeom>
          <a:noFill/>
        </p:spPr>
        <p:txBody>
          <a:bodyPr wrap="square" rtlCol="0">
            <a:spAutoFit/>
          </a:bodyPr>
          <a:lstStyle/>
          <a:p>
            <a:pPr algn="ctr"/>
            <a:r>
              <a:rPr lang="en-US" sz="2400" dirty="0"/>
              <a:t>Our final draft of our Educational Master Plan (2022-27), including updated Mission, Vision and Values Statements, is available online here:</a:t>
            </a:r>
          </a:p>
          <a:p>
            <a:pPr algn="ctr"/>
            <a:endParaRPr lang="en-US" sz="2400" dirty="0"/>
          </a:p>
          <a:p>
            <a:pPr algn="ctr"/>
            <a:r>
              <a:rPr lang="en-US" sz="2400" dirty="0">
                <a:hlinkClick r:id="rId2"/>
              </a:rPr>
              <a:t>https://canadacollege.edu/emp/missionvisionvaluesdraft.php</a:t>
            </a:r>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517643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11169"/>
            <a:ext cx="11458296" cy="1292178"/>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Rectangle 9">
            <a:extLst>
              <a:ext uri="{FF2B5EF4-FFF2-40B4-BE49-F238E27FC236}">
                <a16:creationId xmlns:a16="http://schemas.microsoft.com/office/drawing/2014/main" id="{29C5912D-DD36-465B-BD92-BB0220505875}"/>
              </a:ext>
            </a:extLst>
          </p:cNvPr>
          <p:cNvSpPr/>
          <p:nvPr/>
        </p:nvSpPr>
        <p:spPr>
          <a:xfrm rot="10800000" flipH="1">
            <a:off x="366852" y="11168"/>
            <a:ext cx="1788160" cy="1292178"/>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6" name="Title 1"/>
          <p:cNvSpPr txBox="1">
            <a:spLocks/>
          </p:cNvSpPr>
          <p:nvPr/>
        </p:nvSpPr>
        <p:spPr>
          <a:xfrm>
            <a:off x="733704" y="105579"/>
            <a:ext cx="10515600" cy="10918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Proposed New College</a:t>
            </a:r>
          </a:p>
          <a:p>
            <a:pPr algn="ct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Mission</a:t>
            </a:r>
          </a:p>
        </p:txBody>
      </p:sp>
      <p:sp>
        <p:nvSpPr>
          <p:cNvPr id="7" name="Content Placeholder 2"/>
          <p:cNvSpPr txBox="1">
            <a:spLocks/>
          </p:cNvSpPr>
          <p:nvPr/>
        </p:nvSpPr>
        <p:spPr>
          <a:xfrm>
            <a:off x="743612" y="2142162"/>
            <a:ext cx="1049578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spcBef>
                <a:spcPts val="0"/>
              </a:spcBef>
              <a:spcAft>
                <a:spcPts val="600"/>
              </a:spcAft>
              <a:buFont typeface="+mj-lt"/>
              <a:buAutoNum type="arabicPeriod"/>
            </a:pPr>
            <a:r>
              <a:rPr lang="en-US" dirty="0"/>
              <a:t>Cañada College engages and </a:t>
            </a:r>
            <a:r>
              <a:rPr lang="en-US" dirty="0">
                <a:solidFill>
                  <a:srgbClr val="FF0000"/>
                </a:solidFill>
              </a:rPr>
              <a:t>supports</a:t>
            </a:r>
            <a:r>
              <a:rPr lang="en-US" dirty="0"/>
              <a:t> students in transforming their lives and communities through education.</a:t>
            </a:r>
            <a:endParaRPr lang="en-US" sz="2200" dirty="0"/>
          </a:p>
          <a:p>
            <a:pPr marL="514350" indent="-514350">
              <a:lnSpc>
                <a:spcPct val="100000"/>
              </a:lnSpc>
              <a:spcBef>
                <a:spcPts val="0"/>
              </a:spcBef>
              <a:spcAft>
                <a:spcPts val="600"/>
              </a:spcAft>
              <a:buFont typeface="+mj-lt"/>
              <a:buAutoNum type="arabicPeriod"/>
            </a:pPr>
            <a:r>
              <a:rPr lang="en-US" dirty="0"/>
              <a:t>Cañada College engages and </a:t>
            </a:r>
            <a:r>
              <a:rPr lang="en-US" dirty="0">
                <a:solidFill>
                  <a:srgbClr val="FF0000"/>
                </a:solidFill>
              </a:rPr>
              <a:t>empowers</a:t>
            </a:r>
            <a:r>
              <a:rPr lang="en-US" dirty="0"/>
              <a:t> students in transforming their lives and communities through </a:t>
            </a:r>
            <a:r>
              <a:rPr lang="en-US" dirty="0">
                <a:solidFill>
                  <a:srgbClr val="FF0000"/>
                </a:solidFill>
              </a:rPr>
              <a:t>quality</a:t>
            </a:r>
            <a:r>
              <a:rPr lang="en-US" dirty="0"/>
              <a:t> education. </a:t>
            </a:r>
          </a:p>
          <a:p>
            <a:pPr marL="514350" indent="-514350">
              <a:lnSpc>
                <a:spcPct val="100000"/>
              </a:lnSpc>
              <a:spcBef>
                <a:spcPts val="0"/>
              </a:spcBef>
              <a:spcAft>
                <a:spcPts val="600"/>
              </a:spcAft>
              <a:buFont typeface="+mj-lt"/>
              <a:buAutoNum type="arabicPeriod"/>
            </a:pPr>
            <a:r>
              <a:rPr lang="en-US" dirty="0"/>
              <a:t>Cañada College </a:t>
            </a:r>
            <a:r>
              <a:rPr lang="en-US" dirty="0">
                <a:solidFill>
                  <a:srgbClr val="FF0000"/>
                </a:solidFill>
              </a:rPr>
              <a:t>inspires life transformation and community engagement through quality </a:t>
            </a:r>
            <a:r>
              <a:rPr lang="en-US" dirty="0"/>
              <a:t>education.</a:t>
            </a:r>
          </a:p>
          <a:p>
            <a:pPr marL="0" indent="0">
              <a:lnSpc>
                <a:spcPct val="100000"/>
              </a:lnSpc>
              <a:spcBef>
                <a:spcPts val="0"/>
              </a:spcBef>
              <a:spcAft>
                <a:spcPts val="600"/>
              </a:spcAft>
              <a:buNone/>
            </a:pPr>
            <a:br>
              <a:rPr lang="en-US" sz="2200" dirty="0"/>
            </a:br>
            <a:endParaRPr lang="en-US" sz="2200" dirty="0"/>
          </a:p>
        </p:txBody>
      </p:sp>
    </p:spTree>
    <p:extLst>
      <p:ext uri="{BB962C8B-B14F-4D97-AF65-F5344CB8AC3E}">
        <p14:creationId xmlns:p14="http://schemas.microsoft.com/office/powerpoint/2010/main" val="1125587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11169"/>
            <a:ext cx="11458296" cy="1292178"/>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Rectangle 9">
            <a:extLst>
              <a:ext uri="{FF2B5EF4-FFF2-40B4-BE49-F238E27FC236}">
                <a16:creationId xmlns:a16="http://schemas.microsoft.com/office/drawing/2014/main" id="{29C5912D-DD36-465B-BD92-BB0220505875}"/>
              </a:ext>
            </a:extLst>
          </p:cNvPr>
          <p:cNvSpPr/>
          <p:nvPr/>
        </p:nvSpPr>
        <p:spPr>
          <a:xfrm rot="10800000" flipH="1">
            <a:off x="366852" y="11168"/>
            <a:ext cx="1788160" cy="1292178"/>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6" name="Title 1"/>
          <p:cNvSpPr txBox="1">
            <a:spLocks/>
          </p:cNvSpPr>
          <p:nvPr/>
        </p:nvSpPr>
        <p:spPr>
          <a:xfrm>
            <a:off x="733704" y="105579"/>
            <a:ext cx="10515600" cy="10918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Proposed New College</a:t>
            </a:r>
          </a:p>
          <a:p>
            <a:pPr algn="ct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Vision</a:t>
            </a:r>
          </a:p>
        </p:txBody>
      </p:sp>
      <p:sp>
        <p:nvSpPr>
          <p:cNvPr id="7" name="Content Placeholder 2"/>
          <p:cNvSpPr txBox="1">
            <a:spLocks/>
          </p:cNvSpPr>
          <p:nvPr/>
        </p:nvSpPr>
        <p:spPr>
          <a:xfrm>
            <a:off x="743612" y="2997839"/>
            <a:ext cx="1049578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None/>
            </a:pPr>
            <a:r>
              <a:rPr lang="en-US" dirty="0"/>
              <a:t>Cañada College provides quality, equitable education that inspires and empowers students to achieve their goals and benefit the world. </a:t>
            </a:r>
            <a:br>
              <a:rPr lang="en-US" sz="2200" dirty="0"/>
            </a:br>
            <a:endParaRPr lang="en-US" sz="2200" dirty="0"/>
          </a:p>
        </p:txBody>
      </p:sp>
    </p:spTree>
    <p:extLst>
      <p:ext uri="{BB962C8B-B14F-4D97-AF65-F5344CB8AC3E}">
        <p14:creationId xmlns:p14="http://schemas.microsoft.com/office/powerpoint/2010/main" val="305957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11169"/>
            <a:ext cx="11458296" cy="1292178"/>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Rectangle 9">
            <a:extLst>
              <a:ext uri="{FF2B5EF4-FFF2-40B4-BE49-F238E27FC236}">
                <a16:creationId xmlns:a16="http://schemas.microsoft.com/office/drawing/2014/main" id="{29C5912D-DD36-465B-BD92-BB0220505875}"/>
              </a:ext>
            </a:extLst>
          </p:cNvPr>
          <p:cNvSpPr/>
          <p:nvPr/>
        </p:nvSpPr>
        <p:spPr>
          <a:xfrm rot="10800000" flipH="1">
            <a:off x="366852" y="11168"/>
            <a:ext cx="1788160" cy="1292178"/>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6" name="Title 1"/>
          <p:cNvSpPr txBox="1">
            <a:spLocks/>
          </p:cNvSpPr>
          <p:nvPr/>
        </p:nvSpPr>
        <p:spPr>
          <a:xfrm>
            <a:off x="733704" y="105579"/>
            <a:ext cx="10515600" cy="10918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Proposed New College</a:t>
            </a:r>
          </a:p>
          <a:p>
            <a:pPr algn="ct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Values Statements</a:t>
            </a:r>
          </a:p>
        </p:txBody>
      </p:sp>
      <p:sp>
        <p:nvSpPr>
          <p:cNvPr id="7" name="Content Placeholder 2"/>
          <p:cNvSpPr txBox="1">
            <a:spLocks/>
          </p:cNvSpPr>
          <p:nvPr/>
        </p:nvSpPr>
        <p:spPr>
          <a:xfrm>
            <a:off x="4539200" y="1640264"/>
            <a:ext cx="6163972" cy="55610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1600" dirty="0"/>
              <a:t>Social Justice and Racial Equity</a:t>
            </a:r>
          </a:p>
          <a:p>
            <a:pPr marL="742950" indent="-285750"/>
            <a:r>
              <a:rPr lang="en-US" sz="1400" dirty="0"/>
              <a:t>Antiracism</a:t>
            </a:r>
          </a:p>
          <a:p>
            <a:pPr marL="742950" indent="-285750"/>
            <a:r>
              <a:rPr lang="en-US" sz="1400" dirty="0"/>
              <a:t>Equity</a:t>
            </a:r>
          </a:p>
          <a:p>
            <a:pPr marL="742950" indent="-285750"/>
            <a:r>
              <a:rPr lang="en-US" sz="1400" dirty="0"/>
              <a:t>Inclusion</a:t>
            </a:r>
          </a:p>
          <a:p>
            <a:pPr marL="742950" indent="-285750"/>
            <a:r>
              <a:rPr lang="en-US" sz="1400" dirty="0"/>
              <a:t>Diversity</a:t>
            </a:r>
          </a:p>
          <a:p>
            <a:pPr marL="742950" indent="-285750"/>
            <a:r>
              <a:rPr lang="en-US" sz="1400" dirty="0"/>
              <a:t>Access</a:t>
            </a:r>
          </a:p>
          <a:p>
            <a:pPr marL="285750" indent="-285750"/>
            <a:r>
              <a:rPr lang="en-US" sz="1600" dirty="0"/>
              <a:t>Transforming Lives </a:t>
            </a:r>
          </a:p>
          <a:p>
            <a:pPr marL="285750" indent="-285750"/>
            <a:r>
              <a:rPr lang="en-US" sz="1600" dirty="0"/>
              <a:t>Community Partnerships </a:t>
            </a:r>
          </a:p>
          <a:p>
            <a:pPr marL="285750" indent="-285750"/>
            <a:r>
              <a:rPr lang="en-US" sz="1600" dirty="0"/>
              <a:t>Academic Excellence</a:t>
            </a:r>
          </a:p>
          <a:p>
            <a:pPr marL="285750" indent="-285750"/>
            <a:r>
              <a:rPr lang="en-US" sz="1600" dirty="0"/>
              <a:t>Sustainability </a:t>
            </a:r>
          </a:p>
          <a:p>
            <a:pPr marL="285750" indent="-285750"/>
            <a:r>
              <a:rPr lang="en-US" sz="1600" dirty="0"/>
              <a:t>Transparency and Authenticity</a:t>
            </a:r>
          </a:p>
          <a:p>
            <a:pPr marL="285750" indent="-285750"/>
            <a:r>
              <a:rPr lang="en-US" sz="1600" dirty="0"/>
              <a:t>Adaptability and Resilience </a:t>
            </a:r>
          </a:p>
          <a:p>
            <a:pPr marL="285750" indent="-285750"/>
            <a:r>
              <a:rPr lang="en-US" sz="1600" dirty="0"/>
              <a:t>Student-Centered</a:t>
            </a:r>
          </a:p>
          <a:p>
            <a:pPr marL="285750" indent="-285750"/>
            <a:r>
              <a:rPr lang="en-US" sz="1600" dirty="0"/>
              <a:t>Cultural Empathy</a:t>
            </a:r>
          </a:p>
          <a:p>
            <a:pPr marL="0" indent="0">
              <a:buNone/>
            </a:pPr>
            <a:br>
              <a:rPr lang="en-US" sz="1600" dirty="0"/>
            </a:br>
            <a:endParaRPr lang="en-US" sz="1600" dirty="0"/>
          </a:p>
        </p:txBody>
      </p:sp>
      <p:sp>
        <p:nvSpPr>
          <p:cNvPr id="9" name="TextBox 8"/>
          <p:cNvSpPr txBox="1"/>
          <p:nvPr/>
        </p:nvSpPr>
        <p:spPr>
          <a:xfrm>
            <a:off x="733704" y="6487064"/>
            <a:ext cx="8993809" cy="553998"/>
          </a:xfrm>
          <a:prstGeom prst="rect">
            <a:avLst/>
          </a:prstGeom>
          <a:noFill/>
        </p:spPr>
        <p:txBody>
          <a:bodyPr wrap="none" rtlCol="0">
            <a:spAutoFit/>
          </a:bodyPr>
          <a:lstStyle/>
          <a:p>
            <a:r>
              <a:rPr lang="en-US" sz="1200" dirty="0"/>
              <a:t>Draft values statements can be found on the Ed. Master Planning website here: </a:t>
            </a:r>
            <a:r>
              <a:rPr lang="en-US" sz="1200" dirty="0">
                <a:hlinkClick r:id="rId2"/>
              </a:rPr>
              <a:t>https://canadacollege.edu/emp/missionvisionvaluesdraft.php</a:t>
            </a:r>
            <a:endParaRPr lang="en-US" dirty="0"/>
          </a:p>
          <a:p>
            <a:endParaRPr lang="en-US" dirty="0"/>
          </a:p>
        </p:txBody>
      </p:sp>
    </p:spTree>
    <p:extLst>
      <p:ext uri="{BB962C8B-B14F-4D97-AF65-F5344CB8AC3E}">
        <p14:creationId xmlns:p14="http://schemas.microsoft.com/office/powerpoint/2010/main" val="391985738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
  <a:themeElements>
    <a:clrScheme name="Custom 4">
      <a:dk1>
        <a:sysClr val="windowText" lastClr="000000"/>
      </a:dk1>
      <a:lt1>
        <a:sysClr val="window" lastClr="FFFFFF"/>
      </a:lt1>
      <a:dk2>
        <a:srgbClr val="006342"/>
      </a:dk2>
      <a:lt2>
        <a:srgbClr val="F2F5D7"/>
      </a:lt2>
      <a:accent1>
        <a:srgbClr val="549E39"/>
      </a:accent1>
      <a:accent2>
        <a:srgbClr val="8AB833"/>
      </a:accent2>
      <a:accent3>
        <a:srgbClr val="C0CF3A"/>
      </a:accent3>
      <a:accent4>
        <a:srgbClr val="029676"/>
      </a:accent4>
      <a:accent5>
        <a:srgbClr val="4AB5C4"/>
      </a:accent5>
      <a:accent6>
        <a:srgbClr val="0989B1"/>
      </a:accent6>
      <a:hlink>
        <a:srgbClr val="F2F5D7"/>
      </a:hlink>
      <a:folHlink>
        <a:srgbClr val="BA690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7B34DE776FEDB4BA5D2FF499C693655" ma:contentTypeVersion="14" ma:contentTypeDescription="Create a new document." ma:contentTypeScope="" ma:versionID="d442ad85932a66f734147a32916f24ef">
  <xsd:schema xmlns:xsd="http://www.w3.org/2001/XMLSchema" xmlns:xs="http://www.w3.org/2001/XMLSchema" xmlns:p="http://schemas.microsoft.com/office/2006/metadata/properties" xmlns:ns3="b7d2e593-fa04-4a17-a8f2-9decb15f0645" xmlns:ns4="c59f465e-1917-4551-9a19-ee402f9a9f36" targetNamespace="http://schemas.microsoft.com/office/2006/metadata/properties" ma:root="true" ma:fieldsID="d2f4982aa1dd3bbb2c637fd126ecc2c2" ns3:_="" ns4:_="">
    <xsd:import namespace="b7d2e593-fa04-4a17-a8f2-9decb15f0645"/>
    <xsd:import namespace="c59f465e-1917-4551-9a19-ee402f9a9f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d2e593-fa04-4a17-a8f2-9decb15f064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9f465e-1917-4551-9a19-ee402f9a9f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8D2053-B13B-4D83-9A5D-6F9152ED57D5}">
  <ds:schemaRefs>
    <ds:schemaRef ds:uri="http://schemas.microsoft.com/sharepoint/v3/contenttype/forms"/>
  </ds:schemaRefs>
</ds:datastoreItem>
</file>

<file path=customXml/itemProps2.xml><?xml version="1.0" encoding="utf-8"?>
<ds:datastoreItem xmlns:ds="http://schemas.openxmlformats.org/officeDocument/2006/customXml" ds:itemID="{2EDFDBD7-C15F-4ED6-911E-62AB98F062D0}">
  <ds:schemaRefs>
    <ds:schemaRef ds:uri="http://schemas.microsoft.com/office/2006/metadata/properties"/>
    <ds:schemaRef ds:uri="http://schemas.microsoft.com/office/2006/documentManagement/types"/>
    <ds:schemaRef ds:uri="c59f465e-1917-4551-9a19-ee402f9a9f36"/>
    <ds:schemaRef ds:uri="http://purl.org/dc/elements/1.1/"/>
    <ds:schemaRef ds:uri="http://purl.org/dc/dcmitype/"/>
    <ds:schemaRef ds:uri="http://www.w3.org/XML/1998/namespace"/>
    <ds:schemaRef ds:uri="http://schemas.microsoft.com/office/infopath/2007/PartnerControls"/>
    <ds:schemaRef ds:uri="http://schemas.openxmlformats.org/package/2006/metadata/core-properties"/>
    <ds:schemaRef ds:uri="b7d2e593-fa04-4a17-a8f2-9decb15f0645"/>
    <ds:schemaRef ds:uri="http://purl.org/dc/terms/"/>
  </ds:schemaRefs>
</ds:datastoreItem>
</file>

<file path=customXml/itemProps3.xml><?xml version="1.0" encoding="utf-8"?>
<ds:datastoreItem xmlns:ds="http://schemas.openxmlformats.org/officeDocument/2006/customXml" ds:itemID="{A30370D2-C689-4C0C-8D1A-A389AA1F9A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d2e593-fa04-4a17-a8f2-9decb15f0645"/>
    <ds:schemaRef ds:uri="c59f465e-1917-4551-9a19-ee402f9a9f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9668</TotalTime>
  <Words>877</Words>
  <Application>Microsoft Office PowerPoint</Application>
  <PresentationFormat>Widescreen</PresentationFormat>
  <Paragraphs>123</Paragraphs>
  <Slides>11</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11</vt:i4>
      </vt:variant>
    </vt:vector>
  </HeadingPairs>
  <TitlesOfParts>
    <vt:vector size="24" baseType="lpstr">
      <vt:lpstr>Adobe Garamond Pro</vt:lpstr>
      <vt:lpstr>Arial</vt:lpstr>
      <vt:lpstr>Calibri</vt:lpstr>
      <vt:lpstr>Calibri Light</vt:lpstr>
      <vt:lpstr>Franklin Gothic Book</vt:lpstr>
      <vt:lpstr>Franklin Gothic Medium</vt:lpstr>
      <vt:lpstr>Garamond</vt:lpstr>
      <vt:lpstr>inherit</vt:lpstr>
      <vt:lpstr>Source Sans Pro</vt:lpstr>
      <vt:lpstr>Trebuchet MS</vt:lpstr>
      <vt:lpstr>Wingdings 2</vt:lpstr>
      <vt:lpstr>Office Theme</vt:lpstr>
      <vt:lpstr>Slate</vt:lpstr>
      <vt:lpstr>PowerPoint Presentation</vt:lpstr>
      <vt:lpstr>President’s Welcome</vt:lpstr>
      <vt:lpstr>PowerPoint Presentation</vt:lpstr>
      <vt:lpstr>Educational Master Planning Process &amp;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SMCCD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Rodriguez, Megan</dc:creator>
  <cp:lastModifiedBy>Reed, David</cp:lastModifiedBy>
  <cp:revision>272</cp:revision>
  <cp:lastPrinted>2016-06-13T15:20:29Z</cp:lastPrinted>
  <dcterms:created xsi:type="dcterms:W3CDTF">2015-08-26T22:52:00Z</dcterms:created>
  <dcterms:modified xsi:type="dcterms:W3CDTF">2022-04-21T03:02:21Z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0x010100C7B34DE776FEDB4BA5D2FF499C693655</vt:lpwstr>
  </property>
</Properties>
</file>