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56" r:id="rId2"/>
    <p:sldId id="258" r:id="rId3"/>
    <p:sldId id="261" r:id="rId4"/>
    <p:sldId id="259" r:id="rId5"/>
    <p:sldId id="262"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67" d="100"/>
          <a:sy n="67" d="100"/>
        </p:scale>
        <p:origin x="645" y="42"/>
      </p:cViewPr>
      <p:guideLst/>
    </p:cSldViewPr>
  </p:slideViewPr>
  <p:outlineViewPr>
    <p:cViewPr>
      <p:scale>
        <a:sx n="33" d="100"/>
        <a:sy n="33" d="100"/>
      </p:scale>
      <p:origin x="0" y="-1119"/>
    </p:cViewPr>
  </p:outlineViewPr>
  <p:notesTextViewPr>
    <p:cViewPr>
      <p:scale>
        <a:sx n="1" d="1"/>
        <a:sy n="1" d="1"/>
      </p:scale>
      <p:origin x="0" y="0"/>
    </p:cViewPr>
  </p:notesTextViewPr>
  <p:notesViewPr>
    <p:cSldViewPr snapToGrid="0">
      <p:cViewPr>
        <p:scale>
          <a:sx n="150" d="100"/>
          <a:sy n="150" d="100"/>
        </p:scale>
        <p:origin x="549"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5A2E1-2419-4887-8A5B-58ADEFA5BFBE}"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A2068-253E-4F3E-8D66-4BB64954E39E}" type="slidenum">
              <a:rPr lang="en-US" smtClean="0"/>
              <a:t>‹#›</a:t>
            </a:fld>
            <a:endParaRPr lang="en-US"/>
          </a:p>
        </p:txBody>
      </p:sp>
    </p:spTree>
    <p:extLst>
      <p:ext uri="{BB962C8B-B14F-4D97-AF65-F5344CB8AC3E}">
        <p14:creationId xmlns:p14="http://schemas.microsoft.com/office/powerpoint/2010/main" val="41570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5A2068-253E-4F3E-8D66-4BB64954E39E}" type="slidenum">
              <a:rPr lang="en-US" smtClean="0"/>
              <a:t>1</a:t>
            </a:fld>
            <a:endParaRPr lang="en-US"/>
          </a:p>
        </p:txBody>
      </p:sp>
    </p:spTree>
    <p:extLst>
      <p:ext uri="{BB962C8B-B14F-4D97-AF65-F5344CB8AC3E}">
        <p14:creationId xmlns:p14="http://schemas.microsoft.com/office/powerpoint/2010/main" val="337385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short history: </a:t>
            </a:r>
          </a:p>
          <a:p>
            <a:endParaRPr lang="en-US" dirty="0"/>
          </a:p>
          <a:p>
            <a:r>
              <a:rPr lang="en-US" dirty="0"/>
              <a:t>STEM had a couple of grants where we needed to find some ideas for faculty PD.  Carol Rhodes found this Faculty Learning Program from UC Berkeley and suggested that we find out more about it.  Georganne got Micheal and I signed up to a “Train the Trainers” workshop. </a:t>
            </a:r>
          </a:p>
          <a:p>
            <a:endParaRPr lang="en-US" dirty="0"/>
          </a:p>
          <a:p>
            <a:r>
              <a:rPr lang="en-US" dirty="0"/>
              <a:t>FLP was designed to be a collaboration among STEM faculty with a hosting UC or CSU institution and some participating community college.  As part of our on-ramping the program, we found some faculty to participate as we helped facilitate the workshops.  I worked with CSU East Bay, and more closely with San Jose State. </a:t>
            </a:r>
          </a:p>
          <a:p>
            <a:endParaRPr lang="en-US" dirty="0"/>
          </a:p>
          <a:p>
            <a:r>
              <a:rPr lang="en-US" dirty="0"/>
              <a:t>The following year, we finally brought the whole program to run solely in our college.  We invited non-STEM faculty to participate. We had faculty who participated with the CSU’s help facilitate. </a:t>
            </a:r>
          </a:p>
          <a:p>
            <a:endParaRPr lang="en-US" dirty="0"/>
          </a:p>
          <a:p>
            <a:r>
              <a:rPr lang="en-US" dirty="0"/>
              <a:t>Last year, we had our second run by Candice Nance and David Eck. </a:t>
            </a:r>
          </a:p>
        </p:txBody>
      </p:sp>
      <p:sp>
        <p:nvSpPr>
          <p:cNvPr id="4" name="Slide Number Placeholder 3"/>
          <p:cNvSpPr>
            <a:spLocks noGrp="1"/>
          </p:cNvSpPr>
          <p:nvPr>
            <p:ph type="sldNum" sz="quarter" idx="5"/>
          </p:nvPr>
        </p:nvSpPr>
        <p:spPr/>
        <p:txBody>
          <a:bodyPr/>
          <a:lstStyle/>
          <a:p>
            <a:fld id="{CD5A2068-253E-4F3E-8D66-4BB64954E39E}" type="slidenum">
              <a:rPr lang="en-US" smtClean="0"/>
              <a:t>2</a:t>
            </a:fld>
            <a:endParaRPr lang="en-US"/>
          </a:p>
        </p:txBody>
      </p:sp>
    </p:spTree>
    <p:extLst>
      <p:ext uri="{BB962C8B-B14F-4D97-AF65-F5344CB8AC3E}">
        <p14:creationId xmlns:p14="http://schemas.microsoft.com/office/powerpoint/2010/main" val="154810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1: Learning Conversations</a:t>
            </a:r>
          </a:p>
          <a:p>
            <a:r>
              <a:rPr lang="en-US" dirty="0"/>
              <a:t>Module 2: Patterns, Rhythms,</a:t>
            </a:r>
            <a:r>
              <a:rPr lang="en-US" baseline="0" dirty="0"/>
              <a:t> and Questions</a:t>
            </a:r>
          </a:p>
          <a:p>
            <a:r>
              <a:rPr lang="en-US" baseline="0" dirty="0"/>
              <a:t>Module 3: Students’ Explanations</a:t>
            </a:r>
          </a:p>
          <a:p>
            <a:r>
              <a:rPr lang="en-US" baseline="0" dirty="0"/>
              <a:t>Module 4: Developing Expertise</a:t>
            </a:r>
          </a:p>
          <a:p>
            <a:r>
              <a:rPr lang="en-US" baseline="0" dirty="0"/>
              <a:t>Module 5: Motivational Factors in Learning</a:t>
            </a:r>
          </a:p>
          <a:p>
            <a:r>
              <a:rPr lang="en-US" baseline="0" dirty="0"/>
              <a:t>Module 6: Mindset, Help, and Stereotype</a:t>
            </a:r>
          </a:p>
          <a:p>
            <a:r>
              <a:rPr lang="en-US" baseline="0" dirty="0"/>
              <a:t>Module 7: Synthesis and Sharing</a:t>
            </a:r>
            <a:endParaRPr lang="en-US" dirty="0"/>
          </a:p>
        </p:txBody>
      </p:sp>
      <p:sp>
        <p:nvSpPr>
          <p:cNvPr id="4" name="Slide Number Placeholder 3"/>
          <p:cNvSpPr>
            <a:spLocks noGrp="1"/>
          </p:cNvSpPr>
          <p:nvPr>
            <p:ph type="sldNum" sz="quarter" idx="5"/>
          </p:nvPr>
        </p:nvSpPr>
        <p:spPr/>
        <p:txBody>
          <a:bodyPr/>
          <a:lstStyle/>
          <a:p>
            <a:fld id="{CD5A2068-253E-4F3E-8D66-4BB64954E39E}" type="slidenum">
              <a:rPr lang="en-US" smtClean="0"/>
              <a:t>3</a:t>
            </a:fld>
            <a:endParaRPr lang="en-US"/>
          </a:p>
        </p:txBody>
      </p:sp>
    </p:spTree>
    <p:extLst>
      <p:ext uri="{BB962C8B-B14F-4D97-AF65-F5344CB8AC3E}">
        <p14:creationId xmlns:p14="http://schemas.microsoft.com/office/powerpoint/2010/main" val="297393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Backward Design</a:t>
            </a:r>
          </a:p>
          <a:p>
            <a:r>
              <a:rPr lang="en-US" dirty="0"/>
              <a:t>Actually</a:t>
            </a:r>
            <a:r>
              <a:rPr lang="en-US" baseline="0" dirty="0"/>
              <a:t> Apply What You Learned to Your Own Class</a:t>
            </a:r>
          </a:p>
          <a:p>
            <a:r>
              <a:rPr lang="en-US" baseline="0" dirty="0"/>
              <a:t>Observe Other Instructors (Get ideas) </a:t>
            </a:r>
          </a:p>
          <a:p>
            <a:r>
              <a:rPr lang="en-US" baseline="0" dirty="0"/>
              <a:t>Beyond “One and Done” PD workshops</a:t>
            </a:r>
          </a:p>
          <a:p>
            <a:endParaRPr lang="en-US" dirty="0"/>
          </a:p>
        </p:txBody>
      </p:sp>
      <p:sp>
        <p:nvSpPr>
          <p:cNvPr id="4" name="Slide Number Placeholder 3"/>
          <p:cNvSpPr>
            <a:spLocks noGrp="1"/>
          </p:cNvSpPr>
          <p:nvPr>
            <p:ph type="sldNum" sz="quarter" idx="5"/>
          </p:nvPr>
        </p:nvSpPr>
        <p:spPr/>
        <p:txBody>
          <a:bodyPr/>
          <a:lstStyle/>
          <a:p>
            <a:fld id="{CD5A2068-253E-4F3E-8D66-4BB64954E39E}" type="slidenum">
              <a:rPr lang="en-US" smtClean="0"/>
              <a:t>4</a:t>
            </a:fld>
            <a:endParaRPr lang="en-US"/>
          </a:p>
        </p:txBody>
      </p:sp>
    </p:spTree>
    <p:extLst>
      <p:ext uri="{BB962C8B-B14F-4D97-AF65-F5344CB8AC3E}">
        <p14:creationId xmlns:p14="http://schemas.microsoft.com/office/powerpoint/2010/main" val="294981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Observations</a:t>
            </a:r>
          </a:p>
          <a:p>
            <a:r>
              <a:rPr lang="en-US" dirty="0"/>
              <a:t>Non-Evaluative</a:t>
            </a:r>
            <a:r>
              <a:rPr lang="en-US" baseline="0" dirty="0"/>
              <a:t> Observation Process</a:t>
            </a:r>
          </a:p>
          <a:p>
            <a:r>
              <a:rPr lang="en-US" baseline="0" dirty="0"/>
              <a:t>Following Protocol</a:t>
            </a:r>
          </a:p>
          <a:p>
            <a:r>
              <a:rPr lang="en-US" baseline="0" dirty="0"/>
              <a:t>Planning, Research/Develop Lesson, Apply Lesson (video record), Evaluation, Reflect… and try again. </a:t>
            </a:r>
          </a:p>
          <a:p>
            <a:r>
              <a:rPr lang="en-US" baseline="0" dirty="0"/>
              <a:t>Conversations with Colleagues are Valuable! </a:t>
            </a:r>
          </a:p>
          <a:p>
            <a:r>
              <a:rPr lang="en-US" baseline="0" dirty="0"/>
              <a:t>Intentional Improvement</a:t>
            </a:r>
            <a:endParaRPr lang="en-US" dirty="0"/>
          </a:p>
          <a:p>
            <a:endParaRPr lang="en-US" dirty="0"/>
          </a:p>
        </p:txBody>
      </p:sp>
      <p:sp>
        <p:nvSpPr>
          <p:cNvPr id="4" name="Slide Number Placeholder 3"/>
          <p:cNvSpPr>
            <a:spLocks noGrp="1"/>
          </p:cNvSpPr>
          <p:nvPr>
            <p:ph type="sldNum" sz="quarter" idx="5"/>
          </p:nvPr>
        </p:nvSpPr>
        <p:spPr/>
        <p:txBody>
          <a:bodyPr/>
          <a:lstStyle/>
          <a:p>
            <a:fld id="{CD5A2068-253E-4F3E-8D66-4BB64954E39E}" type="slidenum">
              <a:rPr lang="en-US" smtClean="0"/>
              <a:t>5</a:t>
            </a:fld>
            <a:endParaRPr lang="en-US"/>
          </a:p>
        </p:txBody>
      </p:sp>
    </p:spTree>
    <p:extLst>
      <p:ext uri="{BB962C8B-B14F-4D97-AF65-F5344CB8AC3E}">
        <p14:creationId xmlns:p14="http://schemas.microsoft.com/office/powerpoint/2010/main" val="401462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5A2068-253E-4F3E-8D66-4BB64954E39E}" type="slidenum">
              <a:rPr lang="en-US" smtClean="0"/>
              <a:t>6</a:t>
            </a:fld>
            <a:endParaRPr lang="en-US"/>
          </a:p>
        </p:txBody>
      </p:sp>
    </p:spTree>
    <p:extLst>
      <p:ext uri="{BB962C8B-B14F-4D97-AF65-F5344CB8AC3E}">
        <p14:creationId xmlns:p14="http://schemas.microsoft.com/office/powerpoint/2010/main" val="73297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B8DA9AB-A5EF-40EA-8897-AE1991502819}" type="datetimeFigureOut">
              <a:rPr lang="en-US" smtClean="0"/>
              <a:t>10/12/2020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249578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210147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917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336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227980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DA9AB-A5EF-40EA-8897-AE1991502819}"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2233498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DA9AB-A5EF-40EA-8897-AE1991502819}"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4199856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DA9AB-A5EF-40EA-8897-AE199150281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146519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DA9AB-A5EF-40EA-8897-AE199150281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374285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DA9AB-A5EF-40EA-8897-AE199150281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41658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8DA9AB-A5EF-40EA-8897-AE199150281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113848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47517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8DA9AB-A5EF-40EA-8897-AE1991502819}"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184164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8DA9AB-A5EF-40EA-8897-AE1991502819}"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254529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DA9AB-A5EF-40EA-8897-AE1991502819}"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158758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54277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DA9AB-A5EF-40EA-8897-AE199150281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AD26-6036-4DA7-B372-E05F1A59239A}" type="slidenum">
              <a:rPr lang="en-US" smtClean="0"/>
              <a:t>‹#›</a:t>
            </a:fld>
            <a:endParaRPr lang="en-US"/>
          </a:p>
        </p:txBody>
      </p:sp>
    </p:spTree>
    <p:extLst>
      <p:ext uri="{BB962C8B-B14F-4D97-AF65-F5344CB8AC3E}">
        <p14:creationId xmlns:p14="http://schemas.microsoft.com/office/powerpoint/2010/main" val="149363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8DA9AB-A5EF-40EA-8897-AE1991502819}" type="datetimeFigureOut">
              <a:rPr lang="en-US" smtClean="0"/>
              <a:t>10/12/2020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0BAD26-6036-4DA7-B372-E05F1A59239A}" type="slidenum">
              <a:rPr lang="en-US" smtClean="0"/>
              <a:t>‹#›</a:t>
            </a:fld>
            <a:endParaRPr lang="en-US"/>
          </a:p>
        </p:txBody>
      </p:sp>
    </p:spTree>
    <p:extLst>
      <p:ext uri="{BB962C8B-B14F-4D97-AF65-F5344CB8AC3E}">
        <p14:creationId xmlns:p14="http://schemas.microsoft.com/office/powerpoint/2010/main" val="345341631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7DFB-51C4-4F68-B52E-E5A095B7008B}"/>
              </a:ext>
            </a:extLst>
          </p:cNvPr>
          <p:cNvSpPr>
            <a:spLocks noGrp="1"/>
          </p:cNvSpPr>
          <p:nvPr>
            <p:ph type="ctrTitle"/>
          </p:nvPr>
        </p:nvSpPr>
        <p:spPr/>
        <p:txBody>
          <a:bodyPr/>
          <a:lstStyle/>
          <a:p>
            <a:r>
              <a:rPr lang="en-US" dirty="0"/>
              <a:t>Faculty Learning Program</a:t>
            </a:r>
          </a:p>
        </p:txBody>
      </p:sp>
      <p:sp>
        <p:nvSpPr>
          <p:cNvPr id="3" name="Subtitle 2">
            <a:extLst>
              <a:ext uri="{FF2B5EF4-FFF2-40B4-BE49-F238E27FC236}">
                <a16:creationId xmlns:a16="http://schemas.microsoft.com/office/drawing/2014/main" id="{CEDBCEC5-AAE3-4EE1-A8E4-6D094FD2E0A0}"/>
              </a:ext>
            </a:extLst>
          </p:cNvPr>
          <p:cNvSpPr>
            <a:spLocks noGrp="1"/>
          </p:cNvSpPr>
          <p:nvPr>
            <p:ph type="subTitle" idx="1"/>
          </p:nvPr>
        </p:nvSpPr>
        <p:spPr/>
        <p:txBody>
          <a:bodyPr/>
          <a:lstStyle/>
          <a:p>
            <a:r>
              <a:rPr lang="en-US" dirty="0"/>
              <a:t>Ray Lapuz</a:t>
            </a:r>
          </a:p>
          <a:p>
            <a:r>
              <a:rPr lang="en-US" dirty="0"/>
              <a:t>Flex Day, 8/15/2020</a:t>
            </a:r>
          </a:p>
          <a:p>
            <a:endParaRPr lang="en-US" dirty="0"/>
          </a:p>
        </p:txBody>
      </p:sp>
    </p:spTree>
    <p:extLst>
      <p:ext uri="{BB962C8B-B14F-4D97-AF65-F5344CB8AC3E}">
        <p14:creationId xmlns:p14="http://schemas.microsoft.com/office/powerpoint/2010/main" val="257104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4AC1-E6D9-4F55-846F-E9D5014F2CB9}"/>
              </a:ext>
            </a:extLst>
          </p:cNvPr>
          <p:cNvSpPr>
            <a:spLocks noGrp="1"/>
          </p:cNvSpPr>
          <p:nvPr>
            <p:ph type="title"/>
          </p:nvPr>
        </p:nvSpPr>
        <p:spPr/>
        <p:txBody>
          <a:bodyPr/>
          <a:lstStyle/>
          <a:p>
            <a:r>
              <a:rPr lang="en-US" dirty="0"/>
              <a:t>The program has the following </a:t>
            </a:r>
            <a:r>
              <a:rPr lang="en-US" b="1" dirty="0"/>
              <a:t>objectives</a:t>
            </a:r>
            <a:r>
              <a:rPr lang="en-US" dirty="0"/>
              <a:t>:</a:t>
            </a:r>
          </a:p>
        </p:txBody>
      </p:sp>
      <p:sp>
        <p:nvSpPr>
          <p:cNvPr id="3" name="Content Placeholder 2">
            <a:extLst>
              <a:ext uri="{FF2B5EF4-FFF2-40B4-BE49-F238E27FC236}">
                <a16:creationId xmlns:a16="http://schemas.microsoft.com/office/drawing/2014/main" id="{DC8C1FC1-37FF-4DD4-BD7C-BBD838F5F993}"/>
              </a:ext>
            </a:extLst>
          </p:cNvPr>
          <p:cNvSpPr>
            <a:spLocks noGrp="1"/>
          </p:cNvSpPr>
          <p:nvPr>
            <p:ph idx="1"/>
          </p:nvPr>
        </p:nvSpPr>
        <p:spPr>
          <a:xfrm>
            <a:off x="1141412" y="2249487"/>
            <a:ext cx="4895057" cy="3541714"/>
          </a:xfrm>
        </p:spPr>
        <p:txBody>
          <a:bodyPr>
            <a:normAutofit fontScale="85000" lnSpcReduction="10000"/>
          </a:bodyPr>
          <a:lstStyle/>
          <a:p>
            <a:r>
              <a:rPr lang="en-US" dirty="0"/>
              <a:t>Deepen faculty’s understanding of how people learn</a:t>
            </a:r>
          </a:p>
          <a:p>
            <a:r>
              <a:rPr lang="en-US" dirty="0"/>
              <a:t>Change teaching behavior to support student learning</a:t>
            </a:r>
          </a:p>
          <a:p>
            <a:r>
              <a:rPr lang="en-US" dirty="0"/>
              <a:t>Engage STEM faculty in habits of reflection</a:t>
            </a:r>
          </a:p>
          <a:p>
            <a:r>
              <a:rPr lang="en-US" dirty="0"/>
              <a:t>Nurture a tradition of continued learning about teaching</a:t>
            </a:r>
          </a:p>
          <a:p>
            <a:r>
              <a:rPr lang="en-US" dirty="0"/>
              <a:t>Build a faculty learning community</a:t>
            </a:r>
          </a:p>
          <a:p>
            <a:endParaRPr lang="en-US" dirty="0"/>
          </a:p>
        </p:txBody>
      </p:sp>
      <p:pic>
        <p:nvPicPr>
          <p:cNvPr id="4" name="Picture 3">
            <a:extLst>
              <a:ext uri="{FF2B5EF4-FFF2-40B4-BE49-F238E27FC236}">
                <a16:creationId xmlns:a16="http://schemas.microsoft.com/office/drawing/2014/main" id="{6AFEDDBE-AE7E-4E38-A521-130E9D81F25D}"/>
              </a:ext>
            </a:extLst>
          </p:cNvPr>
          <p:cNvPicPr>
            <a:picLocks noChangeAspect="1"/>
          </p:cNvPicPr>
          <p:nvPr/>
        </p:nvPicPr>
        <p:blipFill>
          <a:blip r:embed="rId3"/>
          <a:stretch>
            <a:fillRect/>
          </a:stretch>
        </p:blipFill>
        <p:spPr>
          <a:xfrm>
            <a:off x="6241239" y="2097088"/>
            <a:ext cx="4552983" cy="3529038"/>
          </a:xfrm>
          <a:prstGeom prst="rect">
            <a:avLst/>
          </a:prstGeom>
        </p:spPr>
      </p:pic>
    </p:spTree>
    <p:extLst>
      <p:ext uri="{BB962C8B-B14F-4D97-AF65-F5344CB8AC3E}">
        <p14:creationId xmlns:p14="http://schemas.microsoft.com/office/powerpoint/2010/main" val="298978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6C51-30F1-46E0-86FE-4BDACE20CF62}"/>
              </a:ext>
            </a:extLst>
          </p:cNvPr>
          <p:cNvSpPr>
            <a:spLocks noGrp="1"/>
          </p:cNvSpPr>
          <p:nvPr>
            <p:ph type="title"/>
          </p:nvPr>
        </p:nvSpPr>
        <p:spPr/>
        <p:txBody>
          <a:bodyPr>
            <a:normAutofit fontScale="90000"/>
          </a:bodyPr>
          <a:lstStyle/>
          <a:p>
            <a:r>
              <a:rPr lang="en-US" sz="2800" dirty="0"/>
              <a:t>The FLP is organized into two parts that are implemented over a 10-month period during the academic year. In this way, learning activities are situated within faculty’s everyday work.</a:t>
            </a:r>
          </a:p>
        </p:txBody>
      </p:sp>
      <p:sp>
        <p:nvSpPr>
          <p:cNvPr id="3" name="Content Placeholder 2">
            <a:extLst>
              <a:ext uri="{FF2B5EF4-FFF2-40B4-BE49-F238E27FC236}">
                <a16:creationId xmlns:a16="http://schemas.microsoft.com/office/drawing/2014/main" id="{B8D99A7A-BD1C-470A-BE2C-5F5A8025FD3C}"/>
              </a:ext>
            </a:extLst>
          </p:cNvPr>
          <p:cNvSpPr>
            <a:spLocks noGrp="1"/>
          </p:cNvSpPr>
          <p:nvPr>
            <p:ph sz="half" idx="1"/>
          </p:nvPr>
        </p:nvSpPr>
        <p:spPr/>
        <p:txBody>
          <a:bodyPr>
            <a:normAutofit fontScale="85000" lnSpcReduction="10000"/>
          </a:bodyPr>
          <a:lstStyle/>
          <a:p>
            <a:pPr marL="0" indent="0">
              <a:buNone/>
            </a:pPr>
            <a:r>
              <a:rPr lang="en-US" dirty="0"/>
              <a:t>Part I: Focus and activities</a:t>
            </a:r>
          </a:p>
          <a:p>
            <a:r>
              <a:rPr lang="en-US" dirty="0"/>
              <a:t>Explore and discuss current research on how people learn and how to support learning</a:t>
            </a:r>
          </a:p>
          <a:p>
            <a:r>
              <a:rPr lang="en-US" dirty="0"/>
              <a:t>Try out and become familiar with teaching routines for active learning in your classes</a:t>
            </a:r>
          </a:p>
          <a:p>
            <a:r>
              <a:rPr lang="en-US" b="1" dirty="0"/>
              <a:t>New curriculum is in the designing phase to address equity issues, especially in the STEM fields. </a:t>
            </a:r>
          </a:p>
        </p:txBody>
      </p:sp>
      <p:pic>
        <p:nvPicPr>
          <p:cNvPr id="8" name="Picture 7">
            <a:extLst>
              <a:ext uri="{FF2B5EF4-FFF2-40B4-BE49-F238E27FC236}">
                <a16:creationId xmlns:a16="http://schemas.microsoft.com/office/drawing/2014/main" id="{27340F92-F1D7-4F3D-9E6F-B5C0EF0565A1}"/>
              </a:ext>
            </a:extLst>
          </p:cNvPr>
          <p:cNvPicPr>
            <a:picLocks noChangeAspect="1"/>
          </p:cNvPicPr>
          <p:nvPr/>
        </p:nvPicPr>
        <p:blipFill>
          <a:blip r:embed="rId3"/>
          <a:stretch>
            <a:fillRect/>
          </a:stretch>
        </p:blipFill>
        <p:spPr>
          <a:xfrm>
            <a:off x="8669285" y="2065324"/>
            <a:ext cx="1870920" cy="1940731"/>
          </a:xfrm>
          <a:prstGeom prst="rect">
            <a:avLst/>
          </a:prstGeom>
        </p:spPr>
      </p:pic>
      <p:pic>
        <p:nvPicPr>
          <p:cNvPr id="10" name="Picture 9">
            <a:extLst>
              <a:ext uri="{FF2B5EF4-FFF2-40B4-BE49-F238E27FC236}">
                <a16:creationId xmlns:a16="http://schemas.microsoft.com/office/drawing/2014/main" id="{795E1124-8FC1-4248-8BF0-50AB90E41F23}"/>
              </a:ext>
            </a:extLst>
          </p:cNvPr>
          <p:cNvPicPr>
            <a:picLocks noChangeAspect="1"/>
          </p:cNvPicPr>
          <p:nvPr/>
        </p:nvPicPr>
        <p:blipFill>
          <a:blip r:embed="rId4"/>
          <a:stretch>
            <a:fillRect/>
          </a:stretch>
        </p:blipFill>
        <p:spPr>
          <a:xfrm>
            <a:off x="6261844" y="2319327"/>
            <a:ext cx="1628787" cy="1257309"/>
          </a:xfrm>
          <a:prstGeom prst="rect">
            <a:avLst/>
          </a:prstGeom>
        </p:spPr>
      </p:pic>
      <p:pic>
        <p:nvPicPr>
          <p:cNvPr id="11" name="Picture 10">
            <a:extLst>
              <a:ext uri="{FF2B5EF4-FFF2-40B4-BE49-F238E27FC236}">
                <a16:creationId xmlns:a16="http://schemas.microsoft.com/office/drawing/2014/main" id="{9BD0967C-F008-4CB3-88BA-7312FD9EF3B5}"/>
              </a:ext>
            </a:extLst>
          </p:cNvPr>
          <p:cNvPicPr>
            <a:picLocks noChangeAspect="1"/>
          </p:cNvPicPr>
          <p:nvPr/>
        </p:nvPicPr>
        <p:blipFill>
          <a:blip r:embed="rId5"/>
          <a:stretch>
            <a:fillRect/>
          </a:stretch>
        </p:blipFill>
        <p:spPr>
          <a:xfrm>
            <a:off x="4277867" y="5230413"/>
            <a:ext cx="1741932" cy="1121574"/>
          </a:xfrm>
          <a:prstGeom prst="rect">
            <a:avLst/>
          </a:prstGeom>
        </p:spPr>
      </p:pic>
      <p:pic>
        <p:nvPicPr>
          <p:cNvPr id="12" name="Picture 11">
            <a:extLst>
              <a:ext uri="{FF2B5EF4-FFF2-40B4-BE49-F238E27FC236}">
                <a16:creationId xmlns:a16="http://schemas.microsoft.com/office/drawing/2014/main" id="{C61905D3-215F-4971-9837-435BA60E0EFE}"/>
              </a:ext>
            </a:extLst>
          </p:cNvPr>
          <p:cNvPicPr>
            <a:picLocks noChangeAspect="1"/>
          </p:cNvPicPr>
          <p:nvPr/>
        </p:nvPicPr>
        <p:blipFill>
          <a:blip r:embed="rId6"/>
          <a:stretch>
            <a:fillRect/>
          </a:stretch>
        </p:blipFill>
        <p:spPr>
          <a:xfrm>
            <a:off x="6761893" y="4242582"/>
            <a:ext cx="4314845" cy="2128988"/>
          </a:xfrm>
          <a:prstGeom prst="rect">
            <a:avLst/>
          </a:prstGeom>
        </p:spPr>
      </p:pic>
    </p:spTree>
    <p:extLst>
      <p:ext uri="{BB962C8B-B14F-4D97-AF65-F5344CB8AC3E}">
        <p14:creationId xmlns:p14="http://schemas.microsoft.com/office/powerpoint/2010/main" val="364274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6C51-30F1-46E0-86FE-4BDACE20CF62}"/>
              </a:ext>
            </a:extLst>
          </p:cNvPr>
          <p:cNvSpPr>
            <a:spLocks noGrp="1"/>
          </p:cNvSpPr>
          <p:nvPr>
            <p:ph type="title"/>
          </p:nvPr>
        </p:nvSpPr>
        <p:spPr/>
        <p:txBody>
          <a:bodyPr>
            <a:normAutofit fontScale="90000"/>
          </a:bodyPr>
          <a:lstStyle/>
          <a:p>
            <a:r>
              <a:rPr lang="en-US" sz="2800" dirty="0"/>
              <a:t>The FLP is organized into two parts that are implemented over a 10-month period during the academic year. In this way, learning activities are situated within faculty’s everyday work.</a:t>
            </a:r>
          </a:p>
        </p:txBody>
      </p:sp>
      <p:sp>
        <p:nvSpPr>
          <p:cNvPr id="4" name="Content Placeholder 3">
            <a:extLst>
              <a:ext uri="{FF2B5EF4-FFF2-40B4-BE49-F238E27FC236}">
                <a16:creationId xmlns:a16="http://schemas.microsoft.com/office/drawing/2014/main" id="{CA466027-9252-4E6D-B096-F1C47EE0D4E1}"/>
              </a:ext>
            </a:extLst>
          </p:cNvPr>
          <p:cNvSpPr>
            <a:spLocks noGrp="1"/>
          </p:cNvSpPr>
          <p:nvPr>
            <p:ph sz="half" idx="2"/>
          </p:nvPr>
        </p:nvSpPr>
        <p:spPr/>
        <p:txBody>
          <a:bodyPr>
            <a:normAutofit fontScale="85000" lnSpcReduction="10000"/>
          </a:bodyPr>
          <a:lstStyle/>
          <a:p>
            <a:pPr marL="0" indent="0">
              <a:buNone/>
            </a:pPr>
            <a:r>
              <a:rPr lang="en-US" dirty="0"/>
              <a:t>Part II: Focus and activities</a:t>
            </a:r>
          </a:p>
          <a:p>
            <a:r>
              <a:rPr lang="en-US" dirty="0"/>
              <a:t>Apply research on learning and teaching into redesigned course</a:t>
            </a:r>
          </a:p>
          <a:p>
            <a:r>
              <a:rPr lang="en-US" dirty="0"/>
              <a:t>Learn and practice skills in observing and providing feedback on teaching</a:t>
            </a:r>
          </a:p>
          <a:p>
            <a:r>
              <a:rPr lang="en-US" dirty="0"/>
              <a:t>Reflect on one’s teaching practice through peer observations with peers</a:t>
            </a:r>
          </a:p>
        </p:txBody>
      </p:sp>
      <p:pic>
        <p:nvPicPr>
          <p:cNvPr id="8" name="Picture 7">
            <a:extLst>
              <a:ext uri="{FF2B5EF4-FFF2-40B4-BE49-F238E27FC236}">
                <a16:creationId xmlns:a16="http://schemas.microsoft.com/office/drawing/2014/main" id="{5CE2765D-3089-462C-8301-9389FDEC36A2}"/>
              </a:ext>
            </a:extLst>
          </p:cNvPr>
          <p:cNvPicPr>
            <a:picLocks noChangeAspect="1"/>
          </p:cNvPicPr>
          <p:nvPr/>
        </p:nvPicPr>
        <p:blipFill>
          <a:blip r:embed="rId3"/>
          <a:stretch>
            <a:fillRect/>
          </a:stretch>
        </p:blipFill>
        <p:spPr>
          <a:xfrm>
            <a:off x="6993732" y="5312833"/>
            <a:ext cx="2920206" cy="1261529"/>
          </a:xfrm>
          <a:prstGeom prst="rect">
            <a:avLst/>
          </a:prstGeom>
        </p:spPr>
      </p:pic>
      <p:pic>
        <p:nvPicPr>
          <p:cNvPr id="9" name="Picture 8">
            <a:extLst>
              <a:ext uri="{FF2B5EF4-FFF2-40B4-BE49-F238E27FC236}">
                <a16:creationId xmlns:a16="http://schemas.microsoft.com/office/drawing/2014/main" id="{30367F43-E520-4898-885B-9B1F30C322B5}"/>
              </a:ext>
            </a:extLst>
          </p:cNvPr>
          <p:cNvPicPr>
            <a:picLocks noChangeAspect="1"/>
          </p:cNvPicPr>
          <p:nvPr/>
        </p:nvPicPr>
        <p:blipFill>
          <a:blip r:embed="rId4"/>
          <a:stretch>
            <a:fillRect/>
          </a:stretch>
        </p:blipFill>
        <p:spPr>
          <a:xfrm>
            <a:off x="2278062" y="4472531"/>
            <a:ext cx="3506383" cy="2037792"/>
          </a:xfrm>
          <a:prstGeom prst="rect">
            <a:avLst/>
          </a:prstGeom>
        </p:spPr>
      </p:pic>
      <p:pic>
        <p:nvPicPr>
          <p:cNvPr id="10" name="Picture 9">
            <a:extLst>
              <a:ext uri="{FF2B5EF4-FFF2-40B4-BE49-F238E27FC236}">
                <a16:creationId xmlns:a16="http://schemas.microsoft.com/office/drawing/2014/main" id="{05AE0828-75BB-442A-94FB-73A95524F867}"/>
              </a:ext>
            </a:extLst>
          </p:cNvPr>
          <p:cNvPicPr>
            <a:picLocks noChangeAspect="1"/>
          </p:cNvPicPr>
          <p:nvPr/>
        </p:nvPicPr>
        <p:blipFill>
          <a:blip r:embed="rId5"/>
          <a:stretch>
            <a:fillRect/>
          </a:stretch>
        </p:blipFill>
        <p:spPr>
          <a:xfrm>
            <a:off x="904861" y="2175450"/>
            <a:ext cx="3881466" cy="1947877"/>
          </a:xfrm>
          <a:prstGeom prst="rect">
            <a:avLst/>
          </a:prstGeom>
        </p:spPr>
      </p:pic>
    </p:spTree>
    <p:extLst>
      <p:ext uri="{BB962C8B-B14F-4D97-AF65-F5344CB8AC3E}">
        <p14:creationId xmlns:p14="http://schemas.microsoft.com/office/powerpoint/2010/main" val="342639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A03-46BF-46F9-A96E-1A1C73E9F3D0}"/>
              </a:ext>
            </a:extLst>
          </p:cNvPr>
          <p:cNvSpPr>
            <a:spLocks noGrp="1"/>
          </p:cNvSpPr>
          <p:nvPr>
            <p:ph type="title"/>
          </p:nvPr>
        </p:nvSpPr>
        <p:spPr/>
        <p:txBody>
          <a:bodyPr/>
          <a:lstStyle/>
          <a:p>
            <a:r>
              <a:rPr lang="en-US" dirty="0"/>
              <a:t>Peer Observations</a:t>
            </a:r>
          </a:p>
        </p:txBody>
      </p:sp>
      <p:pic>
        <p:nvPicPr>
          <p:cNvPr id="3" name="Picture 2">
            <a:extLst>
              <a:ext uri="{FF2B5EF4-FFF2-40B4-BE49-F238E27FC236}">
                <a16:creationId xmlns:a16="http://schemas.microsoft.com/office/drawing/2014/main" id="{222791E8-14CF-4B53-A920-11EF2E79A17A}"/>
              </a:ext>
            </a:extLst>
          </p:cNvPr>
          <p:cNvPicPr>
            <a:picLocks noChangeAspect="1"/>
          </p:cNvPicPr>
          <p:nvPr/>
        </p:nvPicPr>
        <p:blipFill>
          <a:blip r:embed="rId3"/>
          <a:stretch>
            <a:fillRect/>
          </a:stretch>
        </p:blipFill>
        <p:spPr>
          <a:xfrm>
            <a:off x="5863431" y="1457314"/>
            <a:ext cx="5593997" cy="4914909"/>
          </a:xfrm>
          <a:prstGeom prst="rect">
            <a:avLst/>
          </a:prstGeom>
        </p:spPr>
      </p:pic>
      <p:pic>
        <p:nvPicPr>
          <p:cNvPr id="6" name="Picture 5">
            <a:extLst>
              <a:ext uri="{FF2B5EF4-FFF2-40B4-BE49-F238E27FC236}">
                <a16:creationId xmlns:a16="http://schemas.microsoft.com/office/drawing/2014/main" id="{D4602C2B-0F17-4FE6-BD82-87615FFC8C41}"/>
              </a:ext>
            </a:extLst>
          </p:cNvPr>
          <p:cNvPicPr>
            <a:picLocks noChangeAspect="1"/>
          </p:cNvPicPr>
          <p:nvPr/>
        </p:nvPicPr>
        <p:blipFill>
          <a:blip r:embed="rId4"/>
          <a:stretch>
            <a:fillRect/>
          </a:stretch>
        </p:blipFill>
        <p:spPr>
          <a:xfrm>
            <a:off x="1446697" y="2338199"/>
            <a:ext cx="3754265" cy="2994027"/>
          </a:xfrm>
          <a:prstGeom prst="rect">
            <a:avLst/>
          </a:prstGeom>
        </p:spPr>
      </p:pic>
    </p:spTree>
    <p:extLst>
      <p:ext uri="{BB962C8B-B14F-4D97-AF65-F5344CB8AC3E}">
        <p14:creationId xmlns:p14="http://schemas.microsoft.com/office/powerpoint/2010/main" val="370719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1689DA5-67C3-42EA-847B-D85ED5943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53552"/>
            <a:ext cx="9163050" cy="643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584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221</TotalTime>
  <Words>485</Words>
  <Application>Microsoft Office PowerPoint</Application>
  <PresentationFormat>Widescreen</PresentationFormat>
  <Paragraphs>52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 Cen MT</vt:lpstr>
      <vt:lpstr>Circuit</vt:lpstr>
      <vt:lpstr>Faculty Learning Program</vt:lpstr>
      <vt:lpstr>The program has the following objectives:</vt:lpstr>
      <vt:lpstr>The FLP is organized into two parts that are implemented over a 10-month period during the academic year. In this way, learning activities are situated within faculty’s everyday work.</vt:lpstr>
      <vt:lpstr>The FLP is organized into two parts that are implemented over a 10-month period during the academic year. In this way, learning activities are situated within faculty’s everyday work.</vt:lpstr>
      <vt:lpstr>Peer Observations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Lapuz</dc:creator>
  <cp:lastModifiedBy>Lapuz, Raymond</cp:lastModifiedBy>
  <cp:revision>13</cp:revision>
  <dcterms:created xsi:type="dcterms:W3CDTF">2019-08-13T05:21:01Z</dcterms:created>
  <dcterms:modified xsi:type="dcterms:W3CDTF">2020-10-12T22:15:34Z</dcterms:modified>
</cp:coreProperties>
</file>