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0" r:id="rId8"/>
    <p:sldId id="262" r:id="rId9"/>
    <p:sldId id="265" r:id="rId10"/>
    <p:sldId id="263" r:id="rId11"/>
    <p:sldId id="264" r:id="rId12"/>
    <p:sldId id="266" r:id="rId13"/>
    <p:sldId id="267"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64000" autoAdjust="0"/>
  </p:normalViewPr>
  <p:slideViewPr>
    <p:cSldViewPr snapToGrid="0">
      <p:cViewPr varScale="1">
        <p:scale>
          <a:sx n="83" d="100"/>
          <a:sy n="83"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Data%20Requests/Dr.%20Moore/Enrollment%20Data%20for%20KAD%20through%202018-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Data%20Requests/Dr.%20Moore/Enrollment%20Data%20for%20KAD%20through%202018-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0" i="0" u="none" strike="noStrike" kern="1200" spc="0" baseline="0">
                <a:solidFill>
                  <a:schemeClr val="tx1">
                    <a:lumMod val="65000"/>
                    <a:lumOff val="35000"/>
                  </a:schemeClr>
                </a:solidFill>
                <a:latin typeface="+mn-lt"/>
                <a:ea typeface="+mn-ea"/>
                <a:cs typeface="+mn-cs"/>
              </a:defRPr>
            </a:pPr>
            <a:r>
              <a:rPr lang="en-US" sz="1800" dirty="0"/>
              <a:t>Cañada KAD Enrollment Trends Over Time</a:t>
            </a:r>
          </a:p>
        </c:rich>
      </c:tx>
      <c:overlay val="0"/>
      <c:spPr>
        <a:noFill/>
        <a:ln>
          <a:noFill/>
        </a:ln>
        <a:effectLst/>
      </c:spPr>
      <c:txPr>
        <a:bodyPr rot="0" spcFirstLastPara="1" vertOverflow="ellipsis" vert="horz" wrap="square" anchor="ctr" anchorCtr="1"/>
        <a:lstStyle/>
        <a:p>
          <a:pPr algn="ctr" rtl="0">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'[Enrollment Data for KAD through 2018-19.xlsx]Enrollments'!$B$16</c:f>
              <c:strCache>
                <c:ptCount val="1"/>
                <c:pt idx="0">
                  <c:v>2013-14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2018-19.xlsx]Enrollments'!$B$17:$B$23</c:f>
              <c:numCache>
                <c:formatCode>_(* #,##0_);_(* \(#,##0\);_(* "-"??_);_(@_)</c:formatCode>
                <c:ptCount val="7"/>
                <c:pt idx="0">
                  <c:v>429</c:v>
                </c:pt>
                <c:pt idx="1">
                  <c:v>1607</c:v>
                </c:pt>
                <c:pt idx="2">
                  <c:v>51</c:v>
                </c:pt>
                <c:pt idx="3">
                  <c:v>163</c:v>
                </c:pt>
                <c:pt idx="4">
                  <c:v>326</c:v>
                </c:pt>
                <c:pt idx="5">
                  <c:v>145</c:v>
                </c:pt>
                <c:pt idx="6" formatCode="General">
                  <c:v>2721</c:v>
                </c:pt>
              </c:numCache>
            </c:numRef>
          </c:val>
          <c:extLst>
            <c:ext xmlns:c16="http://schemas.microsoft.com/office/drawing/2014/chart" uri="{C3380CC4-5D6E-409C-BE32-E72D297353CC}">
              <c16:uniqueId val="{00000000-EA7E-4021-8940-7BFDFB67A454}"/>
            </c:ext>
          </c:extLst>
        </c:ser>
        <c:ser>
          <c:idx val="1"/>
          <c:order val="1"/>
          <c:tx>
            <c:strRef>
              <c:f>'[Enrollment Data for KAD through 2018-19.xlsx]Enrollments'!$C$16</c:f>
              <c:strCache>
                <c:ptCount val="1"/>
                <c:pt idx="0">
                  <c:v>2014-15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2018-19.xlsx]Enrollments'!$C$17:$C$23</c:f>
              <c:numCache>
                <c:formatCode>_(* #,##0_);_(* \(#,##0\);_(* "-"??_);_(@_)</c:formatCode>
                <c:ptCount val="7"/>
                <c:pt idx="0">
                  <c:v>314</c:v>
                </c:pt>
                <c:pt idx="1">
                  <c:v>1490</c:v>
                </c:pt>
                <c:pt idx="2">
                  <c:v>78</c:v>
                </c:pt>
                <c:pt idx="3">
                  <c:v>118</c:v>
                </c:pt>
                <c:pt idx="4">
                  <c:v>209</c:v>
                </c:pt>
                <c:pt idx="5">
                  <c:v>99</c:v>
                </c:pt>
                <c:pt idx="6" formatCode="General">
                  <c:v>2308</c:v>
                </c:pt>
              </c:numCache>
            </c:numRef>
          </c:val>
          <c:extLst>
            <c:ext xmlns:c16="http://schemas.microsoft.com/office/drawing/2014/chart" uri="{C3380CC4-5D6E-409C-BE32-E72D297353CC}">
              <c16:uniqueId val="{00000001-EA7E-4021-8940-7BFDFB67A454}"/>
            </c:ext>
          </c:extLst>
        </c:ser>
        <c:ser>
          <c:idx val="2"/>
          <c:order val="2"/>
          <c:tx>
            <c:strRef>
              <c:f>'[Enrollment Data for KAD through 2018-19.xlsx]Enrollments'!$D$16</c:f>
              <c:strCache>
                <c:ptCount val="1"/>
                <c:pt idx="0">
                  <c:v>2015-16</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2018-19.xlsx]Enrollments'!$D$17:$D$23</c:f>
              <c:numCache>
                <c:formatCode>_(* #,##0_);_(* \(#,##0\);_(* "-"??_);_(@_)</c:formatCode>
                <c:ptCount val="7"/>
                <c:pt idx="0">
                  <c:v>185</c:v>
                </c:pt>
                <c:pt idx="1">
                  <c:v>1460</c:v>
                </c:pt>
                <c:pt idx="2">
                  <c:v>46</c:v>
                </c:pt>
                <c:pt idx="3">
                  <c:v>83</c:v>
                </c:pt>
                <c:pt idx="4">
                  <c:v>227</c:v>
                </c:pt>
                <c:pt idx="5">
                  <c:v>142</c:v>
                </c:pt>
                <c:pt idx="6" formatCode="General">
                  <c:v>2143</c:v>
                </c:pt>
              </c:numCache>
            </c:numRef>
          </c:val>
          <c:extLst>
            <c:ext xmlns:c16="http://schemas.microsoft.com/office/drawing/2014/chart" uri="{C3380CC4-5D6E-409C-BE32-E72D297353CC}">
              <c16:uniqueId val="{00000002-EA7E-4021-8940-7BFDFB67A454}"/>
            </c:ext>
          </c:extLst>
        </c:ser>
        <c:ser>
          <c:idx val="3"/>
          <c:order val="3"/>
          <c:tx>
            <c:strRef>
              <c:f>'[Enrollment Data for KAD through 2018-19.xlsx]Enrollments'!$E$16</c:f>
              <c:strCache>
                <c:ptCount val="1"/>
                <c:pt idx="0">
                  <c:v>2016-17</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2018-19.xlsx]Enrollments'!$E$17:$E$23</c:f>
              <c:numCache>
                <c:formatCode>_(* #,##0_);_(* \(#,##0\);_(* "-"??_);_(@_)</c:formatCode>
                <c:ptCount val="7"/>
                <c:pt idx="0">
                  <c:v>167</c:v>
                </c:pt>
                <c:pt idx="1">
                  <c:v>1292</c:v>
                </c:pt>
                <c:pt idx="2">
                  <c:v>44</c:v>
                </c:pt>
                <c:pt idx="3">
                  <c:v>93</c:v>
                </c:pt>
                <c:pt idx="4">
                  <c:v>230</c:v>
                </c:pt>
                <c:pt idx="5">
                  <c:v>147</c:v>
                </c:pt>
                <c:pt idx="6" formatCode="General">
                  <c:v>1973</c:v>
                </c:pt>
              </c:numCache>
            </c:numRef>
          </c:val>
          <c:extLst>
            <c:ext xmlns:c16="http://schemas.microsoft.com/office/drawing/2014/chart" uri="{C3380CC4-5D6E-409C-BE32-E72D297353CC}">
              <c16:uniqueId val="{00000003-EA7E-4021-8940-7BFDFB67A454}"/>
            </c:ext>
          </c:extLst>
        </c:ser>
        <c:ser>
          <c:idx val="4"/>
          <c:order val="4"/>
          <c:tx>
            <c:strRef>
              <c:f>'[Enrollment Data for KAD through 2018-19.xlsx]Enrollments'!$F$16</c:f>
              <c:strCache>
                <c:ptCount val="1"/>
                <c:pt idx="0">
                  <c:v>2017-18</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2018-19.xlsx]Enrollments'!$F$17:$F$23</c:f>
              <c:numCache>
                <c:formatCode>_(* #,##0_);_(* \(#,##0\);_(* "-"??_);_(@_)</c:formatCode>
                <c:ptCount val="7"/>
                <c:pt idx="0">
                  <c:v>181</c:v>
                </c:pt>
                <c:pt idx="1">
                  <c:v>966</c:v>
                </c:pt>
                <c:pt idx="2">
                  <c:v>10</c:v>
                </c:pt>
                <c:pt idx="3">
                  <c:v>110</c:v>
                </c:pt>
                <c:pt idx="4">
                  <c:v>262</c:v>
                </c:pt>
                <c:pt idx="5">
                  <c:v>136</c:v>
                </c:pt>
                <c:pt idx="6" formatCode="General">
                  <c:v>1665</c:v>
                </c:pt>
              </c:numCache>
            </c:numRef>
          </c:val>
          <c:extLst>
            <c:ext xmlns:c16="http://schemas.microsoft.com/office/drawing/2014/chart" uri="{C3380CC4-5D6E-409C-BE32-E72D297353CC}">
              <c16:uniqueId val="{00000004-EA7E-4021-8940-7BFDFB67A454}"/>
            </c:ext>
          </c:extLst>
        </c:ser>
        <c:ser>
          <c:idx val="5"/>
          <c:order val="5"/>
          <c:tx>
            <c:strRef>
              <c:f>'[Enrollment Data for KAD through 2018-19.xlsx]Enrollments'!$G$16</c:f>
              <c:strCache>
                <c:ptCount val="1"/>
                <c:pt idx="0">
                  <c:v>2018-19</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2018-19.xlsx]Enrollments'!$A$17:$A$23</c:f>
              <c:strCache>
                <c:ptCount val="7"/>
                <c:pt idx="0">
                  <c:v>DANC</c:v>
                </c:pt>
                <c:pt idx="1">
                  <c:v>FITN</c:v>
                </c:pt>
                <c:pt idx="2">
                  <c:v>INDV</c:v>
                </c:pt>
                <c:pt idx="3">
                  <c:v>KINE</c:v>
                </c:pt>
                <c:pt idx="4">
                  <c:v>TEAM</c:v>
                </c:pt>
                <c:pt idx="5">
                  <c:v>VARS</c:v>
                </c:pt>
                <c:pt idx="6">
                  <c:v>TOTALS</c:v>
                </c:pt>
              </c:strCache>
            </c:strRef>
          </c:cat>
          <c:val>
            <c:numRef>
              <c:f>'[Enrollment Data for KAD through 2018-19.xlsx]Enrollments'!$G$17:$G$23</c:f>
              <c:numCache>
                <c:formatCode>General</c:formatCode>
                <c:ptCount val="7"/>
                <c:pt idx="0">
                  <c:v>177</c:v>
                </c:pt>
                <c:pt idx="1">
                  <c:v>789</c:v>
                </c:pt>
                <c:pt idx="2">
                  <c:v>0</c:v>
                </c:pt>
                <c:pt idx="3">
                  <c:v>211</c:v>
                </c:pt>
                <c:pt idx="4">
                  <c:v>216</c:v>
                </c:pt>
                <c:pt idx="5">
                  <c:v>133</c:v>
                </c:pt>
                <c:pt idx="6">
                  <c:v>1526</c:v>
                </c:pt>
              </c:numCache>
            </c:numRef>
          </c:val>
          <c:extLst>
            <c:ext xmlns:c16="http://schemas.microsoft.com/office/drawing/2014/chart" uri="{C3380CC4-5D6E-409C-BE32-E72D297353CC}">
              <c16:uniqueId val="{00000005-EA7E-4021-8940-7BFDFB67A454}"/>
            </c:ext>
          </c:extLst>
        </c:ser>
        <c:dLbls>
          <c:dLblPos val="outEnd"/>
          <c:showLegendKey val="0"/>
          <c:showVal val="1"/>
          <c:showCatName val="0"/>
          <c:showSerName val="0"/>
          <c:showPercent val="0"/>
          <c:showBubbleSize val="0"/>
        </c:dLbls>
        <c:gapWidth val="219"/>
        <c:overlap val="-27"/>
        <c:axId val="108767840"/>
        <c:axId val="108764512"/>
      </c:barChart>
      <c:catAx>
        <c:axId val="10876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764512"/>
        <c:crosses val="autoZero"/>
        <c:auto val="1"/>
        <c:lblAlgn val="ctr"/>
        <c:lblOffset val="100"/>
        <c:noMultiLvlLbl val="0"/>
      </c:catAx>
      <c:valAx>
        <c:axId val="1087645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76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Cañada KAD Headcount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Data for KAD through 2018-19.xlsx]Headcount'!$B$1:$G$1</c:f>
              <c:strCache>
                <c:ptCount val="6"/>
                <c:pt idx="0">
                  <c:v>2013-14</c:v>
                </c:pt>
                <c:pt idx="1">
                  <c:v>2014-15</c:v>
                </c:pt>
                <c:pt idx="2">
                  <c:v>2015-16</c:v>
                </c:pt>
                <c:pt idx="3">
                  <c:v>2016-17</c:v>
                </c:pt>
                <c:pt idx="4">
                  <c:v>2017-18</c:v>
                </c:pt>
                <c:pt idx="5">
                  <c:v>2018-19</c:v>
                </c:pt>
              </c:strCache>
            </c:strRef>
          </c:cat>
          <c:val>
            <c:numRef>
              <c:f>'[Enrollment Data for KAD through 2018-19.xlsx]Headcount'!$B$2:$G$2</c:f>
              <c:numCache>
                <c:formatCode>_(* #,##0_);_(* \(#,##0\);_(* "-"??_);_(@_)</c:formatCode>
                <c:ptCount val="6"/>
                <c:pt idx="0">
                  <c:v>1820</c:v>
                </c:pt>
                <c:pt idx="1">
                  <c:v>1579</c:v>
                </c:pt>
                <c:pt idx="2">
                  <c:v>1439</c:v>
                </c:pt>
                <c:pt idx="3">
                  <c:v>1290</c:v>
                </c:pt>
                <c:pt idx="4">
                  <c:v>1116</c:v>
                </c:pt>
                <c:pt idx="5" formatCode="#,##0">
                  <c:v>1288</c:v>
                </c:pt>
              </c:numCache>
            </c:numRef>
          </c:val>
          <c:extLst>
            <c:ext xmlns:c16="http://schemas.microsoft.com/office/drawing/2014/chart" uri="{C3380CC4-5D6E-409C-BE32-E72D297353CC}">
              <c16:uniqueId val="{00000000-8B14-4A48-A5B5-DF7872A92DB6}"/>
            </c:ext>
          </c:extLst>
        </c:ser>
        <c:dLbls>
          <c:dLblPos val="outEnd"/>
          <c:showLegendKey val="0"/>
          <c:showVal val="1"/>
          <c:showCatName val="0"/>
          <c:showSerName val="0"/>
          <c:showPercent val="0"/>
          <c:showBubbleSize val="0"/>
        </c:dLbls>
        <c:gapWidth val="219"/>
        <c:overlap val="-27"/>
        <c:axId val="1820091567"/>
        <c:axId val="1820089071"/>
      </c:barChart>
      <c:catAx>
        <c:axId val="182009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0089071"/>
        <c:crosses val="autoZero"/>
        <c:auto val="1"/>
        <c:lblAlgn val="ctr"/>
        <c:lblOffset val="100"/>
        <c:noMultiLvlLbl val="0"/>
      </c:catAx>
      <c:valAx>
        <c:axId val="182008907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009156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09B15-E3D4-44DB-AF0E-B1939F523E45}"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DEF4F-68CC-471A-B0F9-ECA2ECFA112D}" type="slidenum">
              <a:rPr lang="en-US" smtClean="0"/>
              <a:t>‹#›</a:t>
            </a:fld>
            <a:endParaRPr lang="en-US"/>
          </a:p>
        </p:txBody>
      </p:sp>
    </p:spTree>
    <p:extLst>
      <p:ext uri="{BB962C8B-B14F-4D97-AF65-F5344CB8AC3E}">
        <p14:creationId xmlns:p14="http://schemas.microsoft.com/office/powerpoint/2010/main" val="286532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Andy </a:t>
            </a:r>
            <a:r>
              <a:rPr lang="en-US" sz="1200" b="0" i="0" kern="1200" dirty="0" err="1">
                <a:solidFill>
                  <a:schemeClr val="tx1"/>
                </a:solidFill>
                <a:effectLst/>
                <a:latin typeface="+mn-lt"/>
                <a:ea typeface="+mn-ea"/>
                <a:cs typeface="+mn-cs"/>
              </a:rPr>
              <a:t>Lucchesi</a:t>
            </a:r>
            <a:r>
              <a:rPr lang="en-US" sz="1200" b="0" i="0" kern="1200" dirty="0">
                <a:solidFill>
                  <a:schemeClr val="tx1"/>
                </a:solidFill>
                <a:effectLst/>
                <a:latin typeface="+mn-lt"/>
                <a:ea typeface="+mn-ea"/>
                <a:cs typeface="+mn-cs"/>
              </a:rPr>
              <a:t>, Tennis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Andy, a right-handed tennis player out of Menlo Park, came to Cañada in 1975 and won the Tennis State Championship in both singles and doubles. Andy then went on to star at USC where he helped lead the Trojans in winning the NCAA Tennis Championship in 1976. Following the 1977 tennis season, Andy was named to the All-American team. In 1978, he then went on to play on the professional tennis circuit for two years in men’s singles play. His highlights in 1978, included participation in the U.S. Open and also playing in the SAP Open Tournament in San Francisco (now held in San Jose) where he fell to Swedish tennis legend Bjorn Borg in the first round. He finished his competitive playing career in doubles in 1986.</a:t>
            </a:r>
          </a:p>
          <a:p>
            <a:endParaRPr lang="en-US" dirty="0"/>
          </a:p>
          <a:p>
            <a:r>
              <a:rPr lang="en-US" sz="1200" b="0" i="0" kern="1200" dirty="0">
                <a:solidFill>
                  <a:schemeClr val="tx1"/>
                </a:solidFill>
                <a:effectLst/>
                <a:latin typeface="+mn-lt"/>
                <a:ea typeface="+mn-ea"/>
                <a:cs typeface="+mn-cs"/>
              </a:rPr>
              <a:t>Rich Anderson, Head Coach, Men’s Tennis</a:t>
            </a:r>
          </a:p>
          <a:p>
            <a:r>
              <a:rPr lang="en-US" sz="1200" b="0" i="0" kern="1200" dirty="0">
                <a:solidFill>
                  <a:schemeClr val="tx1"/>
                </a:solidFill>
                <a:effectLst/>
                <a:latin typeface="+mn-lt"/>
                <a:ea typeface="+mn-ea"/>
                <a:cs typeface="+mn-cs"/>
              </a:rPr>
              <a:t>A native San Franciscan and Junior College product, Rich oversaw the Cañada Men’s Tennis program from 1971 to 1983. During that period his Colt teams won eleven Conference Titles, eight Nor-Cal Championships and eight State Championships. He was inducted into the California Community College Tennis Hall of Fame and the San Jose State Athletic Hall of Fame. His overall JC coaching record is 142-15. As a player, Rich was a JC State Champion out of CCSF, ranked #17 nationally at SJSU, and participated in mixed doubles at Wimbledon and singles at the U.S. Open. Throughout his playing career Rich has always been a ranked player in his age group. He is currently ranked in the top 10 nationally in the senior rankings. Coach Anderson left the tennis court for the classroom and taught Mathematics and Computer Science. In 2005, he was awarded the Excellence in Teaching Award from the California Community College Mathematics Council.</a:t>
            </a:r>
          </a:p>
          <a:p>
            <a:r>
              <a:rPr lang="en-US" sz="1200" b="0" i="0" kern="1200" dirty="0">
                <a:solidFill>
                  <a:schemeClr val="tx1"/>
                </a:solidFill>
                <a:effectLst/>
                <a:latin typeface="+mn-lt"/>
                <a:ea typeface="+mn-ea"/>
                <a:cs typeface="+mn-cs"/>
              </a:rPr>
              <a:t>Married to Darcy and has two sons, Kevin and Jeff.</a:t>
            </a:r>
          </a:p>
          <a:p>
            <a:endParaRPr lang="en-US" dirty="0"/>
          </a:p>
        </p:txBody>
      </p:sp>
      <p:sp>
        <p:nvSpPr>
          <p:cNvPr id="4" name="Slide Number Placeholder 3"/>
          <p:cNvSpPr>
            <a:spLocks noGrp="1"/>
          </p:cNvSpPr>
          <p:nvPr>
            <p:ph type="sldNum" sz="quarter" idx="5"/>
          </p:nvPr>
        </p:nvSpPr>
        <p:spPr/>
        <p:txBody>
          <a:bodyPr/>
          <a:lstStyle/>
          <a:p>
            <a:fld id="{004DEF4F-68CC-471A-B0F9-ECA2ECFA112D}" type="slidenum">
              <a:rPr lang="en-US" smtClean="0"/>
              <a:t>1</a:t>
            </a:fld>
            <a:endParaRPr lang="en-US"/>
          </a:p>
        </p:txBody>
      </p:sp>
    </p:spTree>
    <p:extLst>
      <p:ext uri="{BB962C8B-B14F-4D97-AF65-F5344CB8AC3E}">
        <p14:creationId xmlns:p14="http://schemas.microsoft.com/office/powerpoint/2010/main" val="379591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Repeatable Courses – Three Types Of Courses May Be Designated As Repeatable </a:t>
            </a:r>
          </a:p>
          <a:p>
            <a:r>
              <a:rPr lang="en-US" dirty="0"/>
              <a:t>-These courses are identified as repeatable in the college catalog. (Title 5 Section 55041) </a:t>
            </a:r>
          </a:p>
          <a:p>
            <a:r>
              <a:rPr lang="en-US" dirty="0"/>
              <a:t>• Intercollegiate Athletics — Courses in which student athletes enroll to participate in an organized sport sponsored by the district or a conditioning course which supports the organized </a:t>
            </a:r>
          </a:p>
          <a:p>
            <a:r>
              <a:rPr lang="en-US" dirty="0"/>
              <a:t>• Competitive sport may be designated as repeatable. (Title 5 Section 55040/55041) </a:t>
            </a:r>
          </a:p>
          <a:p>
            <a:r>
              <a:rPr lang="en-US" dirty="0"/>
              <a:t>• Intercollegiate Academic or Vocational Competition — Courses that are specifically for participation in non-athletic competitive events between students from different colleges may be designated as repeatable. The course must be tied to the student’s participation in the competition. The event must be sanctioned by a formal collegiate or industry governing body. </a:t>
            </a:r>
          </a:p>
          <a:p>
            <a:endParaRPr lang="en-US" dirty="0"/>
          </a:p>
          <a:p>
            <a:endParaRPr lang="en-US" dirty="0"/>
          </a:p>
        </p:txBody>
      </p:sp>
      <p:sp>
        <p:nvSpPr>
          <p:cNvPr id="4" name="Slide Number Placeholder 3"/>
          <p:cNvSpPr>
            <a:spLocks noGrp="1"/>
          </p:cNvSpPr>
          <p:nvPr>
            <p:ph type="sldNum" sz="quarter" idx="5"/>
          </p:nvPr>
        </p:nvSpPr>
        <p:spPr/>
        <p:txBody>
          <a:bodyPr/>
          <a:lstStyle/>
          <a:p>
            <a:fld id="{004DEF4F-68CC-471A-B0F9-ECA2ECFA112D}" type="slidenum">
              <a:rPr lang="en-US" smtClean="0"/>
              <a:t>4</a:t>
            </a:fld>
            <a:endParaRPr lang="en-US"/>
          </a:p>
        </p:txBody>
      </p:sp>
    </p:spTree>
    <p:extLst>
      <p:ext uri="{BB962C8B-B14F-4D97-AF65-F5344CB8AC3E}">
        <p14:creationId xmlns:p14="http://schemas.microsoft.com/office/powerpoint/2010/main" val="3062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4DEF4F-68CC-471A-B0F9-ECA2ECFA112D}" type="slidenum">
              <a:rPr lang="en-US" smtClean="0"/>
              <a:t>5</a:t>
            </a:fld>
            <a:endParaRPr lang="en-US"/>
          </a:p>
        </p:txBody>
      </p:sp>
    </p:spTree>
    <p:extLst>
      <p:ext uri="{BB962C8B-B14F-4D97-AF65-F5344CB8AC3E}">
        <p14:creationId xmlns:p14="http://schemas.microsoft.com/office/powerpoint/2010/main" val="117352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4DEF4F-68CC-471A-B0F9-ECA2ECFA112D}" type="slidenum">
              <a:rPr lang="en-US" smtClean="0"/>
              <a:t>6</a:t>
            </a:fld>
            <a:endParaRPr lang="en-US"/>
          </a:p>
        </p:txBody>
      </p:sp>
    </p:spTree>
    <p:extLst>
      <p:ext uri="{BB962C8B-B14F-4D97-AF65-F5344CB8AC3E}">
        <p14:creationId xmlns:p14="http://schemas.microsoft.com/office/powerpoint/2010/main" val="96437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v. Online – Double edge sword … the move to online to keep KAD afloat throughout </a:t>
            </a:r>
            <a:r>
              <a:rPr lang="en-US" dirty="0" err="1"/>
              <a:t>swingspace</a:t>
            </a:r>
            <a:r>
              <a:rPr lang="en-US" dirty="0"/>
              <a:t> has impacted our face to face offerings ….</a:t>
            </a:r>
          </a:p>
          <a:p>
            <a:endParaRPr lang="en-US" dirty="0"/>
          </a:p>
          <a:p>
            <a:r>
              <a:rPr lang="en-US" u="sng" dirty="0"/>
              <a:t>NEXT CHALLENGE</a:t>
            </a:r>
            <a:r>
              <a:rPr lang="en-US" dirty="0"/>
              <a:t>: How do we bring back the online student into the new B1?</a:t>
            </a:r>
          </a:p>
        </p:txBody>
      </p:sp>
      <p:sp>
        <p:nvSpPr>
          <p:cNvPr id="4" name="Slide Number Placeholder 3"/>
          <p:cNvSpPr>
            <a:spLocks noGrp="1"/>
          </p:cNvSpPr>
          <p:nvPr>
            <p:ph type="sldNum" sz="quarter" idx="5"/>
          </p:nvPr>
        </p:nvSpPr>
        <p:spPr/>
        <p:txBody>
          <a:bodyPr/>
          <a:lstStyle/>
          <a:p>
            <a:fld id="{004DEF4F-68CC-471A-B0F9-ECA2ECFA112D}" type="slidenum">
              <a:rPr lang="en-US" smtClean="0"/>
              <a:t>7</a:t>
            </a:fld>
            <a:endParaRPr lang="en-US"/>
          </a:p>
        </p:txBody>
      </p:sp>
    </p:spTree>
    <p:extLst>
      <p:ext uri="{BB962C8B-B14F-4D97-AF65-F5344CB8AC3E}">
        <p14:creationId xmlns:p14="http://schemas.microsoft.com/office/powerpoint/2010/main" val="131988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sections offered a space for community members (working adults, concurrent enrolled students from local HS)</a:t>
            </a:r>
          </a:p>
        </p:txBody>
      </p:sp>
      <p:sp>
        <p:nvSpPr>
          <p:cNvPr id="4" name="Slide Number Placeholder 3"/>
          <p:cNvSpPr>
            <a:spLocks noGrp="1"/>
          </p:cNvSpPr>
          <p:nvPr>
            <p:ph type="sldNum" sz="quarter" idx="5"/>
          </p:nvPr>
        </p:nvSpPr>
        <p:spPr/>
        <p:txBody>
          <a:bodyPr/>
          <a:lstStyle/>
          <a:p>
            <a:fld id="{004DEF4F-68CC-471A-B0F9-ECA2ECFA112D}" type="slidenum">
              <a:rPr lang="en-US" smtClean="0"/>
              <a:t>9</a:t>
            </a:fld>
            <a:endParaRPr lang="en-US"/>
          </a:p>
        </p:txBody>
      </p:sp>
    </p:spTree>
    <p:extLst>
      <p:ext uri="{BB962C8B-B14F-4D97-AF65-F5344CB8AC3E}">
        <p14:creationId xmlns:p14="http://schemas.microsoft.com/office/powerpoint/2010/main" val="19924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4DEF4F-68CC-471A-B0F9-ECA2ECFA112D}" type="slidenum">
              <a:rPr lang="en-US" smtClean="0"/>
              <a:t>11</a:t>
            </a:fld>
            <a:endParaRPr lang="en-US"/>
          </a:p>
        </p:txBody>
      </p:sp>
    </p:spTree>
    <p:extLst>
      <p:ext uri="{BB962C8B-B14F-4D97-AF65-F5344CB8AC3E}">
        <p14:creationId xmlns:p14="http://schemas.microsoft.com/office/powerpoint/2010/main" val="25147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DDB889-20FD-43A5-8130-D0550D5882A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366473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DDB889-20FD-43A5-8130-D0550D5882A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74248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DDB889-20FD-43A5-8130-D0550D5882A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119335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DDB889-20FD-43A5-8130-D0550D5882A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395620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B889-20FD-43A5-8130-D0550D5882AC}"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4093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DDB889-20FD-43A5-8130-D0550D5882AC}"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221705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DDB889-20FD-43A5-8130-D0550D5882AC}"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2294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DDB889-20FD-43A5-8130-D0550D5882AC}"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106641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B889-20FD-43A5-8130-D0550D5882AC}"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8798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B889-20FD-43A5-8130-D0550D5882AC}"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257625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B889-20FD-43A5-8130-D0550D5882AC}"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B432-44A1-428B-B187-44E17549D2B9}" type="slidenum">
              <a:rPr lang="en-US" smtClean="0"/>
              <a:t>‹#›</a:t>
            </a:fld>
            <a:endParaRPr lang="en-US"/>
          </a:p>
        </p:txBody>
      </p:sp>
    </p:spTree>
    <p:extLst>
      <p:ext uri="{BB962C8B-B14F-4D97-AF65-F5344CB8AC3E}">
        <p14:creationId xmlns:p14="http://schemas.microsoft.com/office/powerpoint/2010/main" val="132759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B889-20FD-43A5-8130-D0550D5882AC}" type="datetimeFigureOut">
              <a:rPr lang="en-US" smtClean="0"/>
              <a:t>11/19/2019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FB432-44A1-428B-B187-44E17549D2B9}" type="slidenum">
              <a:rPr lang="en-US" smtClean="0"/>
              <a:t>‹#›</a:t>
            </a:fld>
            <a:endParaRPr lang="en-US"/>
          </a:p>
        </p:txBody>
      </p:sp>
    </p:spTree>
    <p:extLst>
      <p:ext uri="{BB962C8B-B14F-4D97-AF65-F5344CB8AC3E}">
        <p14:creationId xmlns:p14="http://schemas.microsoft.com/office/powerpoint/2010/main" val="11009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CCC81-5D4B-4ED3-B32D-DBF659BF8B27}"/>
              </a:ext>
            </a:extLst>
          </p:cNvPr>
          <p:cNvPicPr>
            <a:picLocks noChangeAspect="1"/>
          </p:cNvPicPr>
          <p:nvPr/>
        </p:nvPicPr>
        <p:blipFill>
          <a:blip r:embed="rId3">
            <a:lum bright="70000" contrast="-70000"/>
          </a:blip>
          <a:stretch>
            <a:fillRect/>
          </a:stretch>
        </p:blipFill>
        <p:spPr>
          <a:xfrm>
            <a:off x="0" y="0"/>
            <a:ext cx="12304620" cy="6858000"/>
          </a:xfrm>
          <a:prstGeom prst="rect">
            <a:avLst/>
          </a:prstGeom>
        </p:spPr>
      </p:pic>
      <p:sp>
        <p:nvSpPr>
          <p:cNvPr id="2" name="Title 1"/>
          <p:cNvSpPr>
            <a:spLocks noGrp="1"/>
          </p:cNvSpPr>
          <p:nvPr>
            <p:ph type="ctrTitle"/>
          </p:nvPr>
        </p:nvSpPr>
        <p:spPr>
          <a:xfrm>
            <a:off x="1500554" y="1755410"/>
            <a:ext cx="9144000" cy="2387600"/>
          </a:xfrm>
        </p:spPr>
        <p:txBody>
          <a:bodyPr>
            <a:normAutofit fontScale="90000"/>
          </a:bodyPr>
          <a:lstStyle/>
          <a:p>
            <a:r>
              <a:rPr lang="en-US" dirty="0"/>
              <a:t>Cañada College</a:t>
            </a:r>
            <a:br>
              <a:rPr lang="en-US" dirty="0"/>
            </a:br>
            <a:br>
              <a:rPr lang="en-US" dirty="0"/>
            </a:br>
            <a:r>
              <a:rPr lang="en-US" dirty="0"/>
              <a:t>KAD Enrollment Trends:  </a:t>
            </a:r>
            <a:br>
              <a:rPr lang="en-US" dirty="0"/>
            </a:br>
            <a:r>
              <a:rPr lang="en-US" dirty="0"/>
              <a:t>2013-2019</a:t>
            </a:r>
          </a:p>
        </p:txBody>
      </p:sp>
      <p:sp>
        <p:nvSpPr>
          <p:cNvPr id="3" name="Subtitle 2"/>
          <p:cNvSpPr>
            <a:spLocks noGrp="1"/>
          </p:cNvSpPr>
          <p:nvPr>
            <p:ph type="subTitle" idx="1"/>
          </p:nvPr>
        </p:nvSpPr>
        <p:spPr>
          <a:xfrm>
            <a:off x="1500554" y="4528161"/>
            <a:ext cx="9144000" cy="1655762"/>
          </a:xfrm>
        </p:spPr>
        <p:txBody>
          <a:bodyPr/>
          <a:lstStyle/>
          <a:p>
            <a:r>
              <a:rPr lang="en-US" dirty="0"/>
              <a:t>Presented by Matt Lee, Interim Athletic Director</a:t>
            </a:r>
          </a:p>
          <a:p>
            <a:r>
              <a:rPr lang="en-US" dirty="0"/>
              <a:t>To the PBC Strategic Enrollment Management Committee</a:t>
            </a:r>
          </a:p>
          <a:p>
            <a:r>
              <a:rPr lang="en-US"/>
              <a:t>November 20, 2019</a:t>
            </a:r>
            <a:endParaRPr lang="en-US" dirty="0"/>
          </a:p>
        </p:txBody>
      </p:sp>
    </p:spTree>
    <p:extLst>
      <p:ext uri="{BB962C8B-B14F-4D97-AF65-F5344CB8AC3E}">
        <p14:creationId xmlns:p14="http://schemas.microsoft.com/office/powerpoint/2010/main" val="173222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Course Sections by Time of Day</a:t>
            </a:r>
          </a:p>
        </p:txBody>
      </p:sp>
      <p:graphicFrame>
        <p:nvGraphicFramePr>
          <p:cNvPr id="5" name="Table 4"/>
          <p:cNvGraphicFramePr>
            <a:graphicFrameLocks noGrp="1"/>
          </p:cNvGraphicFramePr>
          <p:nvPr>
            <p:extLst>
              <p:ext uri="{D42A27DB-BD31-4B8C-83A1-F6EECF244321}">
                <p14:modId xmlns:p14="http://schemas.microsoft.com/office/powerpoint/2010/main" val="1800766650"/>
              </p:ext>
            </p:extLst>
          </p:nvPr>
        </p:nvGraphicFramePr>
        <p:xfrm>
          <a:off x="838202" y="2276854"/>
          <a:ext cx="10710671" cy="2059720"/>
        </p:xfrm>
        <a:graphic>
          <a:graphicData uri="http://schemas.openxmlformats.org/drawingml/2006/table">
            <a:tbl>
              <a:tblPr/>
              <a:tblGrid>
                <a:gridCol w="3477491">
                  <a:extLst>
                    <a:ext uri="{9D8B030D-6E8A-4147-A177-3AD203B41FA5}">
                      <a16:colId xmlns:a16="http://schemas.microsoft.com/office/drawing/2014/main" val="2876770073"/>
                    </a:ext>
                  </a:extLst>
                </a:gridCol>
                <a:gridCol w="1446636">
                  <a:extLst>
                    <a:ext uri="{9D8B030D-6E8A-4147-A177-3AD203B41FA5}">
                      <a16:colId xmlns:a16="http://schemas.microsoft.com/office/drawing/2014/main" val="4092575281"/>
                    </a:ext>
                  </a:extLst>
                </a:gridCol>
                <a:gridCol w="1446636">
                  <a:extLst>
                    <a:ext uri="{9D8B030D-6E8A-4147-A177-3AD203B41FA5}">
                      <a16:colId xmlns:a16="http://schemas.microsoft.com/office/drawing/2014/main" val="1050823594"/>
                    </a:ext>
                  </a:extLst>
                </a:gridCol>
                <a:gridCol w="1446636">
                  <a:extLst>
                    <a:ext uri="{9D8B030D-6E8A-4147-A177-3AD203B41FA5}">
                      <a16:colId xmlns:a16="http://schemas.microsoft.com/office/drawing/2014/main" val="1520884390"/>
                    </a:ext>
                  </a:extLst>
                </a:gridCol>
                <a:gridCol w="1446636">
                  <a:extLst>
                    <a:ext uri="{9D8B030D-6E8A-4147-A177-3AD203B41FA5}">
                      <a16:colId xmlns:a16="http://schemas.microsoft.com/office/drawing/2014/main" val="1251022221"/>
                    </a:ext>
                  </a:extLst>
                </a:gridCol>
                <a:gridCol w="1446636">
                  <a:extLst>
                    <a:ext uri="{9D8B030D-6E8A-4147-A177-3AD203B41FA5}">
                      <a16:colId xmlns:a16="http://schemas.microsoft.com/office/drawing/2014/main" val="3172940609"/>
                    </a:ext>
                  </a:extLst>
                </a:gridCol>
              </a:tblGrid>
              <a:tr h="514930">
                <a:tc>
                  <a:txBody>
                    <a:bodyPr/>
                    <a:lstStyle/>
                    <a:p>
                      <a:pPr algn="ctr" fontAlgn="b"/>
                      <a:r>
                        <a:rPr lang="en-US" sz="2000" b="1" i="0" u="none" strike="noStrike" dirty="0">
                          <a:solidFill>
                            <a:srgbClr val="000000"/>
                          </a:solidFill>
                          <a:effectLst/>
                          <a:latin typeface="Arial" panose="020B0604020202020204" pitchFamily="34" charset="0"/>
                        </a:rPr>
                        <a:t>Time of Day</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2014-2015</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2015-2016</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2016-2017</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2017-2018</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2018-2019</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43107843"/>
                  </a:ext>
                </a:extLst>
              </a:tr>
              <a:tr h="514930">
                <a:tc>
                  <a:txBody>
                    <a:bodyPr/>
                    <a:lstStyle/>
                    <a:p>
                      <a:pPr algn="l" fontAlgn="b"/>
                      <a:r>
                        <a:rPr lang="en-US" sz="1800" b="0" i="0" u="none" strike="noStrike">
                          <a:solidFill>
                            <a:srgbClr val="000000"/>
                          </a:solidFill>
                          <a:effectLst/>
                          <a:latin typeface="Arial" panose="020B0604020202020204" pitchFamily="34" charset="0"/>
                        </a:rPr>
                        <a:t>Day</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88</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93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70</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65</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54</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739897651"/>
                  </a:ext>
                </a:extLst>
              </a:tr>
              <a:tr h="514930">
                <a:tc>
                  <a:txBody>
                    <a:bodyPr/>
                    <a:lstStyle/>
                    <a:p>
                      <a:pPr algn="l" fontAlgn="b"/>
                      <a:r>
                        <a:rPr lang="en-US" sz="1800" b="0" i="0" u="none" strike="noStrike">
                          <a:solidFill>
                            <a:srgbClr val="000000"/>
                          </a:solidFill>
                          <a:effectLst/>
                          <a:latin typeface="Arial" panose="020B0604020202020204" pitchFamily="34" charset="0"/>
                        </a:rPr>
                        <a:t>Evening</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30</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25</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26</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9</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4</a:t>
                      </a:r>
                    </a:p>
                  </a:txBody>
                  <a:tcPr marL="7620" marR="7620" marT="7620" marB="0" anchor="b">
                    <a:lnL>
                      <a:noFill/>
                    </a:lnL>
                    <a:lnR>
                      <a:noFill/>
                    </a:lnR>
                    <a:lnT>
                      <a:noFill/>
                    </a:lnT>
                    <a:lnB>
                      <a:noFill/>
                    </a:lnB>
                  </a:tcPr>
                </a:tc>
                <a:extLst>
                  <a:ext uri="{0D108BD9-81ED-4DB2-BD59-A6C34878D82A}">
                    <a16:rowId xmlns:a16="http://schemas.microsoft.com/office/drawing/2014/main" val="309674649"/>
                  </a:ext>
                </a:extLst>
              </a:tr>
              <a:tr h="514930">
                <a:tc>
                  <a:txBody>
                    <a:bodyPr/>
                    <a:lstStyle/>
                    <a:p>
                      <a:pPr algn="l" fontAlgn="b"/>
                      <a:r>
                        <a:rPr lang="en-US" sz="1800" b="0" i="0" u="none" strike="noStrike">
                          <a:solidFill>
                            <a:srgbClr val="000000"/>
                          </a:solidFill>
                          <a:effectLst/>
                          <a:latin typeface="Arial" panose="020B0604020202020204" pitchFamily="34" charset="0"/>
                        </a:rPr>
                        <a:t>Online</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10</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12</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3576990174"/>
                  </a:ext>
                </a:extLst>
              </a:tr>
            </a:tbl>
          </a:graphicData>
        </a:graphic>
      </p:graphicFrame>
    </p:spTree>
    <p:extLst>
      <p:ext uri="{BB962C8B-B14F-4D97-AF65-F5344CB8AC3E}">
        <p14:creationId xmlns:p14="http://schemas.microsoft.com/office/powerpoint/2010/main" val="113419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sp>
        <p:nvSpPr>
          <p:cNvPr id="3" name="Content Placeholder 2"/>
          <p:cNvSpPr>
            <a:spLocks noGrp="1"/>
          </p:cNvSpPr>
          <p:nvPr>
            <p:ph idx="1"/>
          </p:nvPr>
        </p:nvSpPr>
        <p:spPr/>
        <p:txBody>
          <a:bodyPr>
            <a:normAutofit fontScale="92500" lnSpcReduction="10000"/>
          </a:bodyPr>
          <a:lstStyle/>
          <a:p>
            <a:pPr lvl="0"/>
            <a:r>
              <a:rPr lang="en-US" dirty="0"/>
              <a:t>KAD to continue an exchange of ideas in curriculum development</a:t>
            </a:r>
          </a:p>
          <a:p>
            <a:pPr lvl="0"/>
            <a:r>
              <a:rPr lang="en-US" dirty="0"/>
              <a:t>Support and promote increasing of modalities in which we offer our discipline courses</a:t>
            </a:r>
          </a:p>
          <a:p>
            <a:pPr lvl="1"/>
            <a:r>
              <a:rPr lang="en-US" dirty="0"/>
              <a:t>Identifying lecture courses which articulate to CSU’s and UC’s for Kinesiology majors</a:t>
            </a:r>
          </a:p>
          <a:p>
            <a:pPr lvl="1"/>
            <a:r>
              <a:rPr lang="en-US" dirty="0"/>
              <a:t>Create online activity courses </a:t>
            </a:r>
            <a:r>
              <a:rPr lang="en-US" u="sng" dirty="0"/>
              <a:t>where appropriate</a:t>
            </a:r>
          </a:p>
          <a:p>
            <a:pPr lvl="0"/>
            <a:r>
              <a:rPr lang="en-US" dirty="0"/>
              <a:t>Establish a linkage with the CSU’s and High Schools</a:t>
            </a:r>
          </a:p>
          <a:p>
            <a:pPr lvl="0"/>
            <a:r>
              <a:rPr lang="en-US" dirty="0"/>
              <a:t>Identify Professional Development opportunities</a:t>
            </a:r>
          </a:p>
          <a:p>
            <a:pPr lvl="0"/>
            <a:r>
              <a:rPr lang="en-US" dirty="0"/>
              <a:t>Link with California Association of Health, Physical Education, Recreation and Dance (CAHPERD)</a:t>
            </a:r>
          </a:p>
          <a:p>
            <a:pPr lvl="0"/>
            <a:r>
              <a:rPr lang="en-US" dirty="0"/>
              <a:t>Establish KAD as an empowered Division to advocate for life-long learning as a discipline as new local, regional, and statewide initiatives emerge</a:t>
            </a:r>
          </a:p>
        </p:txBody>
      </p:sp>
    </p:spTree>
    <p:extLst>
      <p:ext uri="{BB962C8B-B14F-4D97-AF65-F5344CB8AC3E}">
        <p14:creationId xmlns:p14="http://schemas.microsoft.com/office/powerpoint/2010/main" val="145313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231752563"/>
              </p:ext>
            </p:extLst>
          </p:nvPr>
        </p:nvGraphicFramePr>
        <p:xfrm>
          <a:off x="105508" y="164123"/>
          <a:ext cx="11957538" cy="6588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0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90900954"/>
              </p:ext>
            </p:extLst>
          </p:nvPr>
        </p:nvGraphicFramePr>
        <p:xfrm>
          <a:off x="586153" y="187569"/>
          <a:ext cx="11160369" cy="6412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31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Impacts on Enrollments</a:t>
            </a:r>
          </a:p>
        </p:txBody>
      </p:sp>
      <p:sp>
        <p:nvSpPr>
          <p:cNvPr id="3" name="Content Placeholder 2"/>
          <p:cNvSpPr>
            <a:spLocks noGrp="1"/>
          </p:cNvSpPr>
          <p:nvPr>
            <p:ph idx="1"/>
          </p:nvPr>
        </p:nvSpPr>
        <p:spPr/>
        <p:txBody>
          <a:bodyPr/>
          <a:lstStyle/>
          <a:p>
            <a:r>
              <a:rPr lang="en-US" dirty="0"/>
              <a:t>Repeatability (Title 5§ 55040/55041)</a:t>
            </a:r>
          </a:p>
          <a:p>
            <a:r>
              <a:rPr lang="en-US" dirty="0"/>
              <a:t>Loss of the Fitness Center in 2016</a:t>
            </a:r>
          </a:p>
        </p:txBody>
      </p:sp>
      <p:pic>
        <p:nvPicPr>
          <p:cNvPr id="4" name="Picture 3">
            <a:extLst>
              <a:ext uri="{FF2B5EF4-FFF2-40B4-BE49-F238E27FC236}">
                <a16:creationId xmlns:a16="http://schemas.microsoft.com/office/drawing/2014/main" id="{9EBA3E8B-7B92-450A-8B38-19E9884E6470}"/>
              </a:ext>
            </a:extLst>
          </p:cNvPr>
          <p:cNvPicPr>
            <a:picLocks noChangeAspect="1"/>
          </p:cNvPicPr>
          <p:nvPr/>
        </p:nvPicPr>
        <p:blipFill>
          <a:blip r:embed="rId3"/>
          <a:stretch>
            <a:fillRect/>
          </a:stretch>
        </p:blipFill>
        <p:spPr>
          <a:xfrm>
            <a:off x="838200" y="3129892"/>
            <a:ext cx="5562600" cy="3130184"/>
          </a:xfrm>
          <a:prstGeom prst="rect">
            <a:avLst/>
          </a:prstGeom>
        </p:spPr>
      </p:pic>
      <p:pic>
        <p:nvPicPr>
          <p:cNvPr id="6" name="Picture 5">
            <a:extLst>
              <a:ext uri="{FF2B5EF4-FFF2-40B4-BE49-F238E27FC236}">
                <a16:creationId xmlns:a16="http://schemas.microsoft.com/office/drawing/2014/main" id="{8FC73C29-DBC7-4EF5-BC12-742E7FB65C79}"/>
              </a:ext>
            </a:extLst>
          </p:cNvPr>
          <p:cNvPicPr>
            <a:picLocks noChangeAspect="1"/>
          </p:cNvPicPr>
          <p:nvPr/>
        </p:nvPicPr>
        <p:blipFill>
          <a:blip r:embed="rId4"/>
          <a:stretch>
            <a:fillRect/>
          </a:stretch>
        </p:blipFill>
        <p:spPr>
          <a:xfrm>
            <a:off x="7317408" y="1825625"/>
            <a:ext cx="3620668" cy="4434451"/>
          </a:xfrm>
          <a:prstGeom prst="rect">
            <a:avLst/>
          </a:prstGeom>
        </p:spPr>
      </p:pic>
    </p:spTree>
    <p:extLst>
      <p:ext uri="{BB962C8B-B14F-4D97-AF65-F5344CB8AC3E}">
        <p14:creationId xmlns:p14="http://schemas.microsoft.com/office/powerpoint/2010/main" val="383133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6" y="-238379"/>
            <a:ext cx="10515600" cy="1325563"/>
          </a:xfrm>
        </p:spPr>
        <p:txBody>
          <a:bodyPr/>
          <a:lstStyle/>
          <a:p>
            <a:r>
              <a:rPr lang="en-US" dirty="0"/>
              <a:t>Fitness Enrollments Over Time</a:t>
            </a:r>
          </a:p>
        </p:txBody>
      </p:sp>
      <p:graphicFrame>
        <p:nvGraphicFramePr>
          <p:cNvPr id="4" name="Table 3"/>
          <p:cNvGraphicFramePr>
            <a:graphicFrameLocks noGrp="1"/>
          </p:cNvGraphicFramePr>
          <p:nvPr>
            <p:extLst>
              <p:ext uri="{D42A27DB-BD31-4B8C-83A1-F6EECF244321}">
                <p14:modId xmlns:p14="http://schemas.microsoft.com/office/powerpoint/2010/main" val="4031702286"/>
              </p:ext>
            </p:extLst>
          </p:nvPr>
        </p:nvGraphicFramePr>
        <p:xfrm>
          <a:off x="841247" y="822957"/>
          <a:ext cx="9884667" cy="5844540"/>
        </p:xfrm>
        <a:graphic>
          <a:graphicData uri="http://schemas.openxmlformats.org/drawingml/2006/table">
            <a:tbl>
              <a:tblPr firstRow="1">
                <a:tableStyleId>{2D5ABB26-0587-4C30-8999-92F81FD0307C}</a:tableStyleId>
              </a:tblPr>
              <a:tblGrid>
                <a:gridCol w="3209307">
                  <a:extLst>
                    <a:ext uri="{9D8B030D-6E8A-4147-A177-3AD203B41FA5}">
                      <a16:colId xmlns:a16="http://schemas.microsoft.com/office/drawing/2014/main" val="301801758"/>
                    </a:ext>
                  </a:extLst>
                </a:gridCol>
                <a:gridCol w="1335072">
                  <a:extLst>
                    <a:ext uri="{9D8B030D-6E8A-4147-A177-3AD203B41FA5}">
                      <a16:colId xmlns:a16="http://schemas.microsoft.com/office/drawing/2014/main" val="1504319191"/>
                    </a:ext>
                  </a:extLst>
                </a:gridCol>
                <a:gridCol w="1335072">
                  <a:extLst>
                    <a:ext uri="{9D8B030D-6E8A-4147-A177-3AD203B41FA5}">
                      <a16:colId xmlns:a16="http://schemas.microsoft.com/office/drawing/2014/main" val="3338569180"/>
                    </a:ext>
                  </a:extLst>
                </a:gridCol>
                <a:gridCol w="1335072">
                  <a:extLst>
                    <a:ext uri="{9D8B030D-6E8A-4147-A177-3AD203B41FA5}">
                      <a16:colId xmlns:a16="http://schemas.microsoft.com/office/drawing/2014/main" val="1798921603"/>
                    </a:ext>
                  </a:extLst>
                </a:gridCol>
                <a:gridCol w="1335072">
                  <a:extLst>
                    <a:ext uri="{9D8B030D-6E8A-4147-A177-3AD203B41FA5}">
                      <a16:colId xmlns:a16="http://schemas.microsoft.com/office/drawing/2014/main" val="803969996"/>
                    </a:ext>
                  </a:extLst>
                </a:gridCol>
                <a:gridCol w="1335072">
                  <a:extLst>
                    <a:ext uri="{9D8B030D-6E8A-4147-A177-3AD203B41FA5}">
                      <a16:colId xmlns:a16="http://schemas.microsoft.com/office/drawing/2014/main" val="692602848"/>
                    </a:ext>
                  </a:extLst>
                </a:gridCol>
              </a:tblGrid>
              <a:tr h="167734">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Course Enrollments</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2014-2015</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2015-2016</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2016-2017</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2017-2018</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2018-2019</a:t>
                      </a:r>
                    </a:p>
                  </a:txBody>
                  <a:tcPr marL="7620" marR="7620" marT="7620" marB="0" anchor="b">
                    <a:solidFill>
                      <a:schemeClr val="accent6">
                        <a:lumMod val="40000"/>
                        <a:lumOff val="60000"/>
                      </a:schemeClr>
                    </a:solidFill>
                  </a:tcPr>
                </a:tc>
                <a:extLst>
                  <a:ext uri="{0D108BD9-81ED-4DB2-BD59-A6C34878D82A}">
                    <a16:rowId xmlns:a16="http://schemas.microsoft.com/office/drawing/2014/main" val="3587576090"/>
                  </a:ext>
                </a:extLst>
              </a:tr>
              <a:tr h="167734">
                <a:tc>
                  <a:txBody>
                    <a:bodyPr/>
                    <a:lstStyle/>
                    <a:p>
                      <a:pPr algn="l" fontAlgn="b"/>
                      <a:r>
                        <a:rPr lang="en-US" sz="1600" u="none" strike="noStrike">
                          <a:effectLst/>
                        </a:rPr>
                        <a:t>FITN-112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52</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34</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916092846"/>
                  </a:ext>
                </a:extLst>
              </a:tr>
              <a:tr h="167734">
                <a:tc>
                  <a:txBody>
                    <a:bodyPr/>
                    <a:lstStyle/>
                    <a:p>
                      <a:pPr algn="l" fontAlgn="b"/>
                      <a:r>
                        <a:rPr lang="en-US" sz="1600" u="none" strike="noStrike">
                          <a:effectLst/>
                        </a:rPr>
                        <a:t>FITN-117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588</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513</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447</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174</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100</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extLst>
                  <a:ext uri="{0D108BD9-81ED-4DB2-BD59-A6C34878D82A}">
                    <a16:rowId xmlns:a16="http://schemas.microsoft.com/office/drawing/2014/main" val="440113303"/>
                  </a:ext>
                </a:extLst>
              </a:tr>
              <a:tr h="167734">
                <a:tc>
                  <a:txBody>
                    <a:bodyPr/>
                    <a:lstStyle/>
                    <a:p>
                      <a:pPr algn="l" fontAlgn="b"/>
                      <a:r>
                        <a:rPr lang="en-US" sz="1600" u="none" strike="noStrike">
                          <a:effectLst/>
                        </a:rPr>
                        <a:t>FITN-118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237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176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170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61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27</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952153467"/>
                  </a:ext>
                </a:extLst>
              </a:tr>
              <a:tr h="167734">
                <a:tc>
                  <a:txBody>
                    <a:bodyPr/>
                    <a:lstStyle/>
                    <a:p>
                      <a:pPr algn="l" fontAlgn="b"/>
                      <a:r>
                        <a:rPr lang="en-US" sz="1600" u="none" strike="noStrike">
                          <a:effectLst/>
                        </a:rPr>
                        <a:t>FITN-119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76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70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72447627"/>
                  </a:ext>
                </a:extLst>
              </a:tr>
              <a:tr h="167734">
                <a:tc>
                  <a:txBody>
                    <a:bodyPr/>
                    <a:lstStyle/>
                    <a:p>
                      <a:pPr algn="l" fontAlgn="b"/>
                      <a:r>
                        <a:rPr lang="en-US" sz="1600" u="none" strike="noStrike">
                          <a:effectLst/>
                        </a:rPr>
                        <a:t>FITN-122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20</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52870728"/>
                  </a:ext>
                </a:extLst>
              </a:tr>
              <a:tr h="167734">
                <a:tc>
                  <a:txBody>
                    <a:bodyPr/>
                    <a:lstStyle/>
                    <a:p>
                      <a:pPr algn="l" fontAlgn="b"/>
                      <a:r>
                        <a:rPr lang="en-US" sz="1600" u="none" strike="noStrike">
                          <a:effectLst/>
                        </a:rPr>
                        <a:t>FITN-152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39</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632382021"/>
                  </a:ext>
                </a:extLst>
              </a:tr>
              <a:tr h="167734">
                <a:tc>
                  <a:txBody>
                    <a:bodyPr/>
                    <a:lstStyle/>
                    <a:p>
                      <a:pPr algn="l" fontAlgn="b"/>
                      <a:r>
                        <a:rPr lang="en-US" sz="1600" u="none" strike="noStrike">
                          <a:effectLst/>
                        </a:rPr>
                        <a:t>FITN-153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61</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41</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3488805"/>
                  </a:ext>
                </a:extLst>
              </a:tr>
              <a:tr h="167734">
                <a:tc>
                  <a:txBody>
                    <a:bodyPr/>
                    <a:lstStyle/>
                    <a:p>
                      <a:pPr algn="l" fontAlgn="b"/>
                      <a:r>
                        <a:rPr lang="en-US" sz="1600" u="none" strike="noStrike">
                          <a:effectLst/>
                        </a:rPr>
                        <a:t>FITN-154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10</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067822701"/>
                  </a:ext>
                </a:extLst>
              </a:tr>
              <a:tr h="167734">
                <a:tc>
                  <a:txBody>
                    <a:bodyPr/>
                    <a:lstStyle/>
                    <a:p>
                      <a:pPr algn="l" fontAlgn="b"/>
                      <a:r>
                        <a:rPr lang="en-US" sz="1600" u="none" strike="noStrike">
                          <a:effectLst/>
                        </a:rPr>
                        <a:t>FITN-210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130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67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72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71</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91056108"/>
                  </a:ext>
                </a:extLst>
              </a:tr>
              <a:tr h="167734">
                <a:tc>
                  <a:txBody>
                    <a:bodyPr/>
                    <a:lstStyle/>
                    <a:p>
                      <a:pPr algn="l" fontAlgn="b"/>
                      <a:r>
                        <a:rPr lang="en-US" sz="1600" u="none" strike="noStrike">
                          <a:effectLst/>
                        </a:rPr>
                        <a:t>FITN-235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29</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13</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40565723"/>
                  </a:ext>
                </a:extLst>
              </a:tr>
              <a:tr h="167734">
                <a:tc>
                  <a:txBody>
                    <a:bodyPr/>
                    <a:lstStyle/>
                    <a:p>
                      <a:pPr algn="l" fontAlgn="b"/>
                      <a:r>
                        <a:rPr lang="en-US" sz="1600" u="none" strike="noStrike">
                          <a:effectLst/>
                        </a:rPr>
                        <a:t>FITN-304.1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209</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259</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245</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273</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tc>
                  <a:txBody>
                    <a:bodyPr/>
                    <a:lstStyle/>
                    <a:p>
                      <a:pPr algn="r" fontAlgn="b"/>
                      <a:r>
                        <a:rPr lang="en-US" sz="1600" u="none" strike="noStrike" dirty="0">
                          <a:effectLst/>
                          <a:highlight>
                            <a:srgbClr val="FFFF00"/>
                          </a:highlight>
                        </a:rPr>
                        <a:t>267</a:t>
                      </a:r>
                      <a:endParaRPr lang="en-US" sz="1600" b="0" i="0" u="none" strike="noStrike" dirty="0">
                        <a:solidFill>
                          <a:srgbClr val="000000"/>
                        </a:solidFill>
                        <a:effectLst/>
                        <a:highlight>
                          <a:srgbClr val="FFFF00"/>
                        </a:highlight>
                        <a:latin typeface="Arial" panose="020B0604020202020204" pitchFamily="34" charset="0"/>
                      </a:endParaRPr>
                    </a:p>
                  </a:txBody>
                  <a:tcPr marL="7620" marR="7620" marT="7620" marB="0" anchor="b"/>
                </a:tc>
                <a:extLst>
                  <a:ext uri="{0D108BD9-81ED-4DB2-BD59-A6C34878D82A}">
                    <a16:rowId xmlns:a16="http://schemas.microsoft.com/office/drawing/2014/main" val="1913257806"/>
                  </a:ext>
                </a:extLst>
              </a:tr>
              <a:tr h="167734">
                <a:tc>
                  <a:txBody>
                    <a:bodyPr/>
                    <a:lstStyle/>
                    <a:p>
                      <a:pPr algn="l" fontAlgn="b"/>
                      <a:r>
                        <a:rPr lang="en-US" sz="1600" u="none" strike="noStrike">
                          <a:effectLst/>
                        </a:rPr>
                        <a:t>FITN-304.2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61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99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88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82</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683069935"/>
                  </a:ext>
                </a:extLst>
              </a:tr>
              <a:tr h="167734">
                <a:tc>
                  <a:txBody>
                    <a:bodyPr/>
                    <a:lstStyle/>
                    <a:p>
                      <a:pPr algn="l" fontAlgn="b"/>
                      <a:r>
                        <a:rPr lang="en-US" sz="1600" u="none" strike="noStrike">
                          <a:effectLst/>
                        </a:rPr>
                        <a:t>FITN-332.1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12</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53493502"/>
                  </a:ext>
                </a:extLst>
              </a:tr>
              <a:tr h="167734">
                <a:tc>
                  <a:txBody>
                    <a:bodyPr/>
                    <a:lstStyle/>
                    <a:p>
                      <a:pPr algn="l" fontAlgn="b"/>
                      <a:r>
                        <a:rPr lang="en-US" sz="1600" u="none" strike="noStrike">
                          <a:effectLst/>
                        </a:rPr>
                        <a:t>FITN-332.2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91474988"/>
                  </a:ext>
                </a:extLst>
              </a:tr>
              <a:tr h="167734">
                <a:tc>
                  <a:txBody>
                    <a:bodyPr/>
                    <a:lstStyle/>
                    <a:p>
                      <a:pPr algn="l" fontAlgn="b"/>
                      <a:r>
                        <a:rPr lang="en-US" sz="1600" u="none" strike="noStrike">
                          <a:effectLst/>
                        </a:rPr>
                        <a:t>FITN-334.1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167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176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172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167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151</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78447425"/>
                  </a:ext>
                </a:extLst>
              </a:tr>
              <a:tr h="167734">
                <a:tc>
                  <a:txBody>
                    <a:bodyPr/>
                    <a:lstStyle/>
                    <a:p>
                      <a:pPr algn="l" fontAlgn="b"/>
                      <a:r>
                        <a:rPr lang="en-US" sz="1600" u="none" strike="noStrike">
                          <a:effectLst/>
                        </a:rPr>
                        <a:t>FITN-334.2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61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49</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585163097"/>
                  </a:ext>
                </a:extLst>
              </a:tr>
              <a:tr h="167734">
                <a:tc>
                  <a:txBody>
                    <a:bodyPr/>
                    <a:lstStyle/>
                    <a:p>
                      <a:pPr algn="l" fontAlgn="b"/>
                      <a:r>
                        <a:rPr lang="en-US" sz="1600" u="none" strike="noStrike">
                          <a:effectLst/>
                        </a:rPr>
                        <a:t>FITN-334.3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9</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86193189"/>
                  </a:ext>
                </a:extLst>
              </a:tr>
              <a:tr h="167734">
                <a:tc>
                  <a:txBody>
                    <a:bodyPr/>
                    <a:lstStyle/>
                    <a:p>
                      <a:pPr algn="l" fontAlgn="b"/>
                      <a:r>
                        <a:rPr lang="en-US" sz="1600" u="none" strike="noStrike">
                          <a:effectLst/>
                        </a:rPr>
                        <a:t>FITN-334.4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9273329"/>
                  </a:ext>
                </a:extLst>
              </a:tr>
              <a:tr h="167734">
                <a:tc>
                  <a:txBody>
                    <a:bodyPr/>
                    <a:lstStyle/>
                    <a:p>
                      <a:pPr algn="l" fontAlgn="b"/>
                      <a:r>
                        <a:rPr lang="en-US" sz="1600" u="none" strike="noStrike">
                          <a:effectLst/>
                        </a:rPr>
                        <a:t>FITN-335.1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35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22871377"/>
                  </a:ext>
                </a:extLst>
              </a:tr>
              <a:tr h="167734">
                <a:tc>
                  <a:txBody>
                    <a:bodyPr/>
                    <a:lstStyle/>
                    <a:p>
                      <a:pPr algn="l" fontAlgn="b"/>
                      <a:r>
                        <a:rPr lang="en-US" sz="1600" u="none" strike="noStrike">
                          <a:effectLst/>
                        </a:rPr>
                        <a:t>FITN-335.2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6</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22350401"/>
                  </a:ext>
                </a:extLst>
              </a:tr>
              <a:tr h="167734">
                <a:tc>
                  <a:txBody>
                    <a:bodyPr/>
                    <a:lstStyle/>
                    <a:p>
                      <a:pPr algn="l" fontAlgn="b"/>
                      <a:r>
                        <a:rPr lang="en-US" sz="1600" u="none" strike="noStrike">
                          <a:effectLst/>
                        </a:rPr>
                        <a:t>FITN-335.3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16440332"/>
                  </a:ext>
                </a:extLst>
              </a:tr>
              <a:tr h="167734">
                <a:tc>
                  <a:txBody>
                    <a:bodyPr/>
                    <a:lstStyle/>
                    <a:p>
                      <a:pPr algn="l" fontAlgn="b"/>
                      <a:r>
                        <a:rPr lang="en-US" sz="1600" u="none" strike="noStrike">
                          <a:effectLst/>
                        </a:rPr>
                        <a:t>FITN-335.4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53402862"/>
                  </a:ext>
                </a:extLst>
              </a:tr>
            </a:tbl>
          </a:graphicData>
        </a:graphic>
      </p:graphicFrame>
    </p:spTree>
    <p:extLst>
      <p:ext uri="{BB962C8B-B14F-4D97-AF65-F5344CB8AC3E}">
        <p14:creationId xmlns:p14="http://schemas.microsoft.com/office/powerpoint/2010/main" val="91444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6" y="-238379"/>
            <a:ext cx="10515600" cy="1325563"/>
          </a:xfrm>
        </p:spPr>
        <p:txBody>
          <a:bodyPr/>
          <a:lstStyle/>
          <a:p>
            <a:r>
              <a:rPr lang="en-US" dirty="0"/>
              <a:t>Fitness Course Sections Over Time</a:t>
            </a:r>
          </a:p>
        </p:txBody>
      </p:sp>
      <p:graphicFrame>
        <p:nvGraphicFramePr>
          <p:cNvPr id="4" name="Table 3"/>
          <p:cNvGraphicFramePr>
            <a:graphicFrameLocks noGrp="1"/>
          </p:cNvGraphicFramePr>
          <p:nvPr>
            <p:extLst>
              <p:ext uri="{D42A27DB-BD31-4B8C-83A1-F6EECF244321}">
                <p14:modId xmlns:p14="http://schemas.microsoft.com/office/powerpoint/2010/main" val="912248726"/>
              </p:ext>
            </p:extLst>
          </p:nvPr>
        </p:nvGraphicFramePr>
        <p:xfrm>
          <a:off x="841247" y="822957"/>
          <a:ext cx="9884667" cy="5844540"/>
        </p:xfrm>
        <a:graphic>
          <a:graphicData uri="http://schemas.openxmlformats.org/drawingml/2006/table">
            <a:tbl>
              <a:tblPr firstRow="1">
                <a:tableStyleId>{2D5ABB26-0587-4C30-8999-92F81FD0307C}</a:tableStyleId>
              </a:tblPr>
              <a:tblGrid>
                <a:gridCol w="3209307">
                  <a:extLst>
                    <a:ext uri="{9D8B030D-6E8A-4147-A177-3AD203B41FA5}">
                      <a16:colId xmlns:a16="http://schemas.microsoft.com/office/drawing/2014/main" val="301801758"/>
                    </a:ext>
                  </a:extLst>
                </a:gridCol>
                <a:gridCol w="1335072">
                  <a:extLst>
                    <a:ext uri="{9D8B030D-6E8A-4147-A177-3AD203B41FA5}">
                      <a16:colId xmlns:a16="http://schemas.microsoft.com/office/drawing/2014/main" val="1504319191"/>
                    </a:ext>
                  </a:extLst>
                </a:gridCol>
                <a:gridCol w="1335072">
                  <a:extLst>
                    <a:ext uri="{9D8B030D-6E8A-4147-A177-3AD203B41FA5}">
                      <a16:colId xmlns:a16="http://schemas.microsoft.com/office/drawing/2014/main" val="3338569180"/>
                    </a:ext>
                  </a:extLst>
                </a:gridCol>
                <a:gridCol w="1335072">
                  <a:extLst>
                    <a:ext uri="{9D8B030D-6E8A-4147-A177-3AD203B41FA5}">
                      <a16:colId xmlns:a16="http://schemas.microsoft.com/office/drawing/2014/main" val="1798921603"/>
                    </a:ext>
                  </a:extLst>
                </a:gridCol>
                <a:gridCol w="1335072">
                  <a:extLst>
                    <a:ext uri="{9D8B030D-6E8A-4147-A177-3AD203B41FA5}">
                      <a16:colId xmlns:a16="http://schemas.microsoft.com/office/drawing/2014/main" val="803969996"/>
                    </a:ext>
                  </a:extLst>
                </a:gridCol>
                <a:gridCol w="1335072">
                  <a:extLst>
                    <a:ext uri="{9D8B030D-6E8A-4147-A177-3AD203B41FA5}">
                      <a16:colId xmlns:a16="http://schemas.microsoft.com/office/drawing/2014/main" val="692602848"/>
                    </a:ext>
                  </a:extLst>
                </a:gridCol>
              </a:tblGrid>
              <a:tr h="167734">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Course Enrollments</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2014-2015</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2015-2016</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2016-2017</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2017-2018</a:t>
                      </a:r>
                    </a:p>
                  </a:txBody>
                  <a:tcPr marL="7620" marR="7620" marT="7620" marB="0" anchor="b">
                    <a:solidFill>
                      <a:schemeClr val="accent6">
                        <a:lumMod val="40000"/>
                        <a:lumOff val="60000"/>
                      </a:schemeClr>
                    </a:solidFill>
                  </a:tcPr>
                </a:tc>
                <a:tc>
                  <a:txBody>
                    <a:bodyPr/>
                    <a:lstStyle/>
                    <a:p>
                      <a:pPr marL="0" algn="ctr" defTabSz="914400" rtl="0" eaLnBrk="1" fontAlgn="b" latinLnBrk="0" hangingPunct="1"/>
                      <a:r>
                        <a:rPr lang="en-US" sz="2000" b="1" i="0" u="none" strike="noStrike" kern="1200" dirty="0">
                          <a:solidFill>
                            <a:srgbClr val="000000"/>
                          </a:solidFill>
                          <a:effectLst/>
                          <a:latin typeface="Arial" panose="020B0604020202020204" pitchFamily="34" charset="0"/>
                          <a:ea typeface="+mn-ea"/>
                          <a:cs typeface="+mn-cs"/>
                        </a:rPr>
                        <a:t>2018-2019</a:t>
                      </a:r>
                    </a:p>
                  </a:txBody>
                  <a:tcPr marL="7620" marR="7620" marT="7620" marB="0" anchor="b">
                    <a:solidFill>
                      <a:schemeClr val="accent6">
                        <a:lumMod val="40000"/>
                        <a:lumOff val="60000"/>
                      </a:schemeClr>
                    </a:solidFill>
                  </a:tcPr>
                </a:tc>
                <a:extLst>
                  <a:ext uri="{0D108BD9-81ED-4DB2-BD59-A6C34878D82A}">
                    <a16:rowId xmlns:a16="http://schemas.microsoft.com/office/drawing/2014/main" val="3587576090"/>
                  </a:ext>
                </a:extLst>
              </a:tr>
              <a:tr h="167734">
                <a:tc>
                  <a:txBody>
                    <a:bodyPr/>
                    <a:lstStyle/>
                    <a:p>
                      <a:pPr algn="l" fontAlgn="b"/>
                      <a:r>
                        <a:rPr lang="en-US" sz="1600" u="none" strike="noStrike">
                          <a:effectLst/>
                        </a:rPr>
                        <a:t>FITN-112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dirty="0">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916092846"/>
                  </a:ext>
                </a:extLst>
              </a:tr>
              <a:tr h="167734">
                <a:tc>
                  <a:txBody>
                    <a:bodyPr/>
                    <a:lstStyle/>
                    <a:p>
                      <a:pPr algn="l" fontAlgn="b"/>
                      <a:r>
                        <a:rPr lang="en-US" sz="1600" u="none" strike="noStrike">
                          <a:effectLst/>
                        </a:rPr>
                        <a:t>FITN-117</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dirty="0">
                          <a:solidFill>
                            <a:srgbClr val="000000"/>
                          </a:solidFill>
                          <a:effectLst/>
                          <a:highlight>
                            <a:srgbClr val="FFFF00"/>
                          </a:highlight>
                          <a:latin typeface="Arial" panose="020B0604020202020204" pitchFamily="34" charset="0"/>
                        </a:rPr>
                        <a:t>28</a:t>
                      </a:r>
                    </a:p>
                  </a:txBody>
                  <a:tcPr marL="7620" marR="7620" marT="7620" marB="0" anchor="b"/>
                </a:tc>
                <a:tc>
                  <a:txBody>
                    <a:bodyPr/>
                    <a:lstStyle/>
                    <a:p>
                      <a:pPr algn="r" fontAlgn="b"/>
                      <a:r>
                        <a:rPr lang="en-US" sz="1400" b="0" i="0" u="none" strike="noStrike" dirty="0">
                          <a:solidFill>
                            <a:srgbClr val="000000"/>
                          </a:solidFill>
                          <a:effectLst/>
                          <a:highlight>
                            <a:srgbClr val="FFFF00"/>
                          </a:highlight>
                          <a:latin typeface="Arial" panose="020B0604020202020204" pitchFamily="34" charset="0"/>
                        </a:rPr>
                        <a:t>24</a:t>
                      </a:r>
                    </a:p>
                  </a:txBody>
                  <a:tcPr marL="7620" marR="7620" marT="7620" marB="0" anchor="b"/>
                </a:tc>
                <a:tc>
                  <a:txBody>
                    <a:bodyPr/>
                    <a:lstStyle/>
                    <a:p>
                      <a:pPr algn="r" fontAlgn="b"/>
                      <a:r>
                        <a:rPr lang="en-US" sz="1400" b="0" i="0" u="none" strike="noStrike" dirty="0">
                          <a:solidFill>
                            <a:srgbClr val="000000"/>
                          </a:solidFill>
                          <a:effectLst/>
                          <a:highlight>
                            <a:srgbClr val="FFFF00"/>
                          </a:highlight>
                          <a:latin typeface="Arial" panose="020B0604020202020204" pitchFamily="34" charset="0"/>
                        </a:rPr>
                        <a:t>19</a:t>
                      </a:r>
                    </a:p>
                  </a:txBody>
                  <a:tcPr marL="7620" marR="7620" marT="7620" marB="0" anchor="b"/>
                </a:tc>
                <a:tc>
                  <a:txBody>
                    <a:bodyPr/>
                    <a:lstStyle/>
                    <a:p>
                      <a:pPr algn="r" fontAlgn="b"/>
                      <a:r>
                        <a:rPr lang="en-US" sz="1400" b="0" i="0" u="none" strike="noStrike" dirty="0">
                          <a:solidFill>
                            <a:srgbClr val="000000"/>
                          </a:solidFill>
                          <a:effectLst/>
                          <a:highlight>
                            <a:srgbClr val="FFFF00"/>
                          </a:highlight>
                          <a:latin typeface="Arial" panose="020B0604020202020204" pitchFamily="34" charset="0"/>
                        </a:rPr>
                        <a:t>10</a:t>
                      </a:r>
                    </a:p>
                  </a:txBody>
                  <a:tcPr marL="7620" marR="7620" marT="7620" marB="0" anchor="b"/>
                </a:tc>
                <a:tc>
                  <a:txBody>
                    <a:bodyPr/>
                    <a:lstStyle/>
                    <a:p>
                      <a:pPr algn="r" fontAlgn="b"/>
                      <a:r>
                        <a:rPr lang="en-US" sz="1400" b="0" i="0" u="none" strike="noStrike" dirty="0">
                          <a:solidFill>
                            <a:srgbClr val="000000"/>
                          </a:solidFill>
                          <a:effectLst/>
                          <a:highlight>
                            <a:srgbClr val="FFFF00"/>
                          </a:highlight>
                          <a:latin typeface="Arial" panose="020B0604020202020204" pitchFamily="34" charset="0"/>
                        </a:rPr>
                        <a:t>8</a:t>
                      </a:r>
                    </a:p>
                  </a:txBody>
                  <a:tcPr marL="7620" marR="7620" marT="7620" marB="0" anchor="b"/>
                </a:tc>
                <a:extLst>
                  <a:ext uri="{0D108BD9-81ED-4DB2-BD59-A6C34878D82A}">
                    <a16:rowId xmlns:a16="http://schemas.microsoft.com/office/drawing/2014/main" val="440113303"/>
                  </a:ext>
                </a:extLst>
              </a:tr>
              <a:tr h="167734">
                <a:tc>
                  <a:txBody>
                    <a:bodyPr/>
                    <a:lstStyle/>
                    <a:p>
                      <a:pPr algn="l" fontAlgn="b"/>
                      <a:r>
                        <a:rPr lang="en-US" sz="1600" u="none" strike="noStrike">
                          <a:effectLst/>
                        </a:rPr>
                        <a:t>FITN-118</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24</a:t>
                      </a:r>
                    </a:p>
                  </a:txBody>
                  <a:tcPr marL="7620" marR="7620" marT="7620" marB="0" anchor="b"/>
                </a:tc>
                <a:tc>
                  <a:txBody>
                    <a:bodyPr/>
                    <a:lstStyle/>
                    <a:p>
                      <a:pPr algn="r" fontAlgn="b"/>
                      <a:r>
                        <a:rPr lang="en-US" sz="1400" b="0" i="0" u="none" strike="noStrike" dirty="0">
                          <a:solidFill>
                            <a:srgbClr val="000000"/>
                          </a:solidFill>
                          <a:effectLst/>
                          <a:latin typeface="Arial" panose="020B0604020202020204" pitchFamily="34" charset="0"/>
                        </a:rPr>
                        <a:t>19</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10</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extLst>
                  <a:ext uri="{0D108BD9-81ED-4DB2-BD59-A6C34878D82A}">
                    <a16:rowId xmlns:a16="http://schemas.microsoft.com/office/drawing/2014/main" val="3952153467"/>
                  </a:ext>
                </a:extLst>
              </a:tr>
              <a:tr h="167734">
                <a:tc>
                  <a:txBody>
                    <a:bodyPr/>
                    <a:lstStyle/>
                    <a:p>
                      <a:pPr algn="l" fontAlgn="b"/>
                      <a:r>
                        <a:rPr lang="en-US" sz="1600" u="none" strike="noStrike">
                          <a:effectLst/>
                        </a:rPr>
                        <a:t>FITN-119</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extLst>
                  <a:ext uri="{0D108BD9-81ED-4DB2-BD59-A6C34878D82A}">
                    <a16:rowId xmlns:a16="http://schemas.microsoft.com/office/drawing/2014/main" val="372447627"/>
                  </a:ext>
                </a:extLst>
              </a:tr>
              <a:tr h="167734">
                <a:tc>
                  <a:txBody>
                    <a:bodyPr/>
                    <a:lstStyle/>
                    <a:p>
                      <a:pPr algn="l" fontAlgn="b"/>
                      <a:r>
                        <a:rPr lang="en-US" sz="1600" u="none" strike="noStrike">
                          <a:effectLst/>
                        </a:rPr>
                        <a:t>FITN-122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extLst>
                  <a:ext uri="{0D108BD9-81ED-4DB2-BD59-A6C34878D82A}">
                    <a16:rowId xmlns:a16="http://schemas.microsoft.com/office/drawing/2014/main" val="852870728"/>
                  </a:ext>
                </a:extLst>
              </a:tr>
              <a:tr h="167734">
                <a:tc>
                  <a:txBody>
                    <a:bodyPr/>
                    <a:lstStyle/>
                    <a:p>
                      <a:pPr algn="l" fontAlgn="b"/>
                      <a:r>
                        <a:rPr lang="en-US" sz="1600" u="none" strike="noStrike">
                          <a:effectLst/>
                        </a:rPr>
                        <a:t>FITN-152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extLst>
                  <a:ext uri="{0D108BD9-81ED-4DB2-BD59-A6C34878D82A}">
                    <a16:rowId xmlns:a16="http://schemas.microsoft.com/office/drawing/2014/main" val="632382021"/>
                  </a:ext>
                </a:extLst>
              </a:tr>
              <a:tr h="167734">
                <a:tc>
                  <a:txBody>
                    <a:bodyPr/>
                    <a:lstStyle/>
                    <a:p>
                      <a:pPr algn="l" fontAlgn="b"/>
                      <a:r>
                        <a:rPr lang="en-US" sz="1600" u="none" strike="noStrike">
                          <a:effectLst/>
                        </a:rPr>
                        <a:t>FITN-153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extLst>
                  <a:ext uri="{0D108BD9-81ED-4DB2-BD59-A6C34878D82A}">
                    <a16:rowId xmlns:a16="http://schemas.microsoft.com/office/drawing/2014/main" val="223488805"/>
                  </a:ext>
                </a:extLst>
              </a:tr>
              <a:tr h="167734">
                <a:tc>
                  <a:txBody>
                    <a:bodyPr/>
                    <a:lstStyle/>
                    <a:p>
                      <a:pPr algn="l" fontAlgn="b"/>
                      <a:r>
                        <a:rPr lang="en-US" sz="1600" u="none" strike="noStrike">
                          <a:effectLst/>
                        </a:rPr>
                        <a:t>FITN-154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extLst>
                  <a:ext uri="{0D108BD9-81ED-4DB2-BD59-A6C34878D82A}">
                    <a16:rowId xmlns:a16="http://schemas.microsoft.com/office/drawing/2014/main" val="2067822701"/>
                  </a:ext>
                </a:extLst>
              </a:tr>
              <a:tr h="167734">
                <a:tc>
                  <a:txBody>
                    <a:bodyPr/>
                    <a:lstStyle/>
                    <a:p>
                      <a:pPr algn="l" fontAlgn="b"/>
                      <a:r>
                        <a:rPr lang="en-US" sz="1600" u="none" strike="noStrike">
                          <a:effectLst/>
                        </a:rPr>
                        <a:t>FITN-210</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5</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5</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extLst>
                  <a:ext uri="{0D108BD9-81ED-4DB2-BD59-A6C34878D82A}">
                    <a16:rowId xmlns:a16="http://schemas.microsoft.com/office/drawing/2014/main" val="2791056108"/>
                  </a:ext>
                </a:extLst>
              </a:tr>
              <a:tr h="167734">
                <a:tc>
                  <a:txBody>
                    <a:bodyPr/>
                    <a:lstStyle/>
                    <a:p>
                      <a:pPr algn="l" fontAlgn="b"/>
                      <a:r>
                        <a:rPr lang="en-US" sz="1600" u="none" strike="noStrike">
                          <a:effectLst/>
                        </a:rPr>
                        <a:t>FITN-235</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extLst>
                  <a:ext uri="{0D108BD9-81ED-4DB2-BD59-A6C34878D82A}">
                    <a16:rowId xmlns:a16="http://schemas.microsoft.com/office/drawing/2014/main" val="840565723"/>
                  </a:ext>
                </a:extLst>
              </a:tr>
              <a:tr h="167734">
                <a:tc>
                  <a:txBody>
                    <a:bodyPr/>
                    <a:lstStyle/>
                    <a:p>
                      <a:pPr algn="l" fontAlgn="b"/>
                      <a:r>
                        <a:rPr lang="en-US" sz="1600" u="none" strike="noStrike">
                          <a:effectLst/>
                        </a:rPr>
                        <a:t>FITN-304.1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10</a:t>
                      </a:r>
                    </a:p>
                  </a:txBody>
                  <a:tcPr marL="7620" marR="7620" marT="7620" marB="0" anchor="b"/>
                </a:tc>
                <a:extLst>
                  <a:ext uri="{0D108BD9-81ED-4DB2-BD59-A6C34878D82A}">
                    <a16:rowId xmlns:a16="http://schemas.microsoft.com/office/drawing/2014/main" val="1913257806"/>
                  </a:ext>
                </a:extLst>
              </a:tr>
              <a:tr h="167734">
                <a:tc>
                  <a:txBody>
                    <a:bodyPr/>
                    <a:lstStyle/>
                    <a:p>
                      <a:pPr algn="l" fontAlgn="b"/>
                      <a:r>
                        <a:rPr lang="en-US" sz="1600" u="none" strike="noStrike">
                          <a:effectLst/>
                        </a:rPr>
                        <a:t>FITN-304.2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5</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9</a:t>
                      </a:r>
                    </a:p>
                  </a:txBody>
                  <a:tcPr marL="7620" marR="7620" marT="7620" marB="0" anchor="b"/>
                </a:tc>
                <a:extLst>
                  <a:ext uri="{0D108BD9-81ED-4DB2-BD59-A6C34878D82A}">
                    <a16:rowId xmlns:a16="http://schemas.microsoft.com/office/drawing/2014/main" val="1683069935"/>
                  </a:ext>
                </a:extLst>
              </a:tr>
              <a:tr h="167734">
                <a:tc>
                  <a:txBody>
                    <a:bodyPr/>
                    <a:lstStyle/>
                    <a:p>
                      <a:pPr algn="l" fontAlgn="b"/>
                      <a:r>
                        <a:rPr lang="en-US" sz="1600" u="none" strike="noStrike">
                          <a:effectLst/>
                        </a:rPr>
                        <a:t>FITN-332.1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extLst>
                  <a:ext uri="{0D108BD9-81ED-4DB2-BD59-A6C34878D82A}">
                    <a16:rowId xmlns:a16="http://schemas.microsoft.com/office/drawing/2014/main" val="353493502"/>
                  </a:ext>
                </a:extLst>
              </a:tr>
              <a:tr h="167734">
                <a:tc>
                  <a:txBody>
                    <a:bodyPr/>
                    <a:lstStyle/>
                    <a:p>
                      <a:pPr algn="l" fontAlgn="b"/>
                      <a:r>
                        <a:rPr lang="en-US" sz="1600" u="none" strike="noStrike">
                          <a:effectLst/>
                        </a:rPr>
                        <a:t>FITN-332.2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extLst>
                  <a:ext uri="{0D108BD9-81ED-4DB2-BD59-A6C34878D82A}">
                    <a16:rowId xmlns:a16="http://schemas.microsoft.com/office/drawing/2014/main" val="1091474988"/>
                  </a:ext>
                </a:extLst>
              </a:tr>
              <a:tr h="167734">
                <a:tc>
                  <a:txBody>
                    <a:bodyPr/>
                    <a:lstStyle/>
                    <a:p>
                      <a:pPr algn="l" fontAlgn="b"/>
                      <a:r>
                        <a:rPr lang="en-US" sz="1600" u="none" strike="noStrike">
                          <a:effectLst/>
                        </a:rPr>
                        <a:t>FITN-334.1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extLst>
                  <a:ext uri="{0D108BD9-81ED-4DB2-BD59-A6C34878D82A}">
                    <a16:rowId xmlns:a16="http://schemas.microsoft.com/office/drawing/2014/main" val="1878447425"/>
                  </a:ext>
                </a:extLst>
              </a:tr>
              <a:tr h="167734">
                <a:tc>
                  <a:txBody>
                    <a:bodyPr/>
                    <a:lstStyle/>
                    <a:p>
                      <a:pPr algn="l" fontAlgn="b"/>
                      <a:r>
                        <a:rPr lang="en-US" sz="1600" u="none" strike="noStrike">
                          <a:effectLst/>
                        </a:rPr>
                        <a:t>FITN-334.2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7</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extLst>
                  <a:ext uri="{0D108BD9-81ED-4DB2-BD59-A6C34878D82A}">
                    <a16:rowId xmlns:a16="http://schemas.microsoft.com/office/drawing/2014/main" val="2585163097"/>
                  </a:ext>
                </a:extLst>
              </a:tr>
              <a:tr h="167734">
                <a:tc>
                  <a:txBody>
                    <a:bodyPr/>
                    <a:lstStyle/>
                    <a:p>
                      <a:pPr algn="l" fontAlgn="b"/>
                      <a:r>
                        <a:rPr lang="en-US" sz="1600" u="none" strike="noStrike">
                          <a:effectLst/>
                        </a:rPr>
                        <a:t>FITN-334.3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6</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3</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8</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extLst>
                  <a:ext uri="{0D108BD9-81ED-4DB2-BD59-A6C34878D82A}">
                    <a16:rowId xmlns:a16="http://schemas.microsoft.com/office/drawing/2014/main" val="386193189"/>
                  </a:ext>
                </a:extLst>
              </a:tr>
              <a:tr h="167734">
                <a:tc>
                  <a:txBody>
                    <a:bodyPr/>
                    <a:lstStyle/>
                    <a:p>
                      <a:pPr algn="l" fontAlgn="b"/>
                      <a:r>
                        <a:rPr lang="en-US" sz="1600" u="none" strike="noStrike">
                          <a:effectLst/>
                        </a:rPr>
                        <a:t>FITN-334.4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4</a:t>
                      </a:r>
                    </a:p>
                  </a:txBody>
                  <a:tcPr marL="7620" marR="7620" marT="7620" marB="0" anchor="b"/>
                </a:tc>
                <a:extLst>
                  <a:ext uri="{0D108BD9-81ED-4DB2-BD59-A6C34878D82A}">
                    <a16:rowId xmlns:a16="http://schemas.microsoft.com/office/drawing/2014/main" val="239273329"/>
                  </a:ext>
                </a:extLst>
              </a:tr>
              <a:tr h="167734">
                <a:tc>
                  <a:txBody>
                    <a:bodyPr/>
                    <a:lstStyle/>
                    <a:p>
                      <a:pPr algn="l" fontAlgn="b"/>
                      <a:r>
                        <a:rPr lang="en-US" sz="1600" u="none" strike="noStrike">
                          <a:effectLst/>
                        </a:rPr>
                        <a:t>FITN-335.1</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22871377"/>
                  </a:ext>
                </a:extLst>
              </a:tr>
              <a:tr h="167734">
                <a:tc>
                  <a:txBody>
                    <a:bodyPr/>
                    <a:lstStyle/>
                    <a:p>
                      <a:pPr algn="l" fontAlgn="b"/>
                      <a:r>
                        <a:rPr lang="en-US" sz="1600" u="none" strike="noStrike">
                          <a:effectLst/>
                        </a:rPr>
                        <a:t>FITN-335.2</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22350401"/>
                  </a:ext>
                </a:extLst>
              </a:tr>
              <a:tr h="167734">
                <a:tc>
                  <a:txBody>
                    <a:bodyPr/>
                    <a:lstStyle/>
                    <a:p>
                      <a:pPr algn="l" fontAlgn="b"/>
                      <a:r>
                        <a:rPr lang="en-US" sz="1600" u="none" strike="noStrike">
                          <a:effectLst/>
                        </a:rPr>
                        <a:t>FITN-335.3</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2</a:t>
                      </a: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16440332"/>
                  </a:ext>
                </a:extLst>
              </a:tr>
              <a:tr h="167734">
                <a:tc>
                  <a:txBody>
                    <a:bodyPr/>
                    <a:lstStyle/>
                    <a:p>
                      <a:pPr algn="l" fontAlgn="b"/>
                      <a:r>
                        <a:rPr lang="en-US" sz="1600" u="none" strike="noStrike">
                          <a:effectLst/>
                        </a:rPr>
                        <a:t>FITN-335.4</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400" b="0" i="0" u="none" strike="noStrike">
                          <a:solidFill>
                            <a:srgbClr val="000000"/>
                          </a:solidFill>
                          <a:effectLst/>
                          <a:latin typeface="Arial" panose="020B0604020202020204" pitchFamily="34" charset="0"/>
                        </a:rPr>
                        <a:t>1</a:t>
                      </a:r>
                    </a:p>
                  </a:txBody>
                  <a:tcPr marL="7620" marR="7620" marT="762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53402862"/>
                  </a:ext>
                </a:extLst>
              </a:tr>
            </a:tbl>
          </a:graphicData>
        </a:graphic>
      </p:graphicFrame>
    </p:spTree>
    <p:extLst>
      <p:ext uri="{BB962C8B-B14F-4D97-AF65-F5344CB8AC3E}">
        <p14:creationId xmlns:p14="http://schemas.microsoft.com/office/powerpoint/2010/main" val="89263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Enrollment by Modality</a:t>
            </a:r>
          </a:p>
        </p:txBody>
      </p:sp>
      <p:graphicFrame>
        <p:nvGraphicFramePr>
          <p:cNvPr id="5" name="Table 4"/>
          <p:cNvGraphicFramePr>
            <a:graphicFrameLocks noGrp="1"/>
          </p:cNvGraphicFramePr>
          <p:nvPr>
            <p:extLst>
              <p:ext uri="{D42A27DB-BD31-4B8C-83A1-F6EECF244321}">
                <p14:modId xmlns:p14="http://schemas.microsoft.com/office/powerpoint/2010/main" val="1237271132"/>
              </p:ext>
            </p:extLst>
          </p:nvPr>
        </p:nvGraphicFramePr>
        <p:xfrm>
          <a:off x="838202" y="2276854"/>
          <a:ext cx="10710671" cy="2059720"/>
        </p:xfrm>
        <a:graphic>
          <a:graphicData uri="http://schemas.openxmlformats.org/drawingml/2006/table">
            <a:tbl>
              <a:tblPr/>
              <a:tblGrid>
                <a:gridCol w="3477491">
                  <a:extLst>
                    <a:ext uri="{9D8B030D-6E8A-4147-A177-3AD203B41FA5}">
                      <a16:colId xmlns:a16="http://schemas.microsoft.com/office/drawing/2014/main" val="2876770073"/>
                    </a:ext>
                  </a:extLst>
                </a:gridCol>
                <a:gridCol w="1446636">
                  <a:extLst>
                    <a:ext uri="{9D8B030D-6E8A-4147-A177-3AD203B41FA5}">
                      <a16:colId xmlns:a16="http://schemas.microsoft.com/office/drawing/2014/main" val="4092575281"/>
                    </a:ext>
                  </a:extLst>
                </a:gridCol>
                <a:gridCol w="1446636">
                  <a:extLst>
                    <a:ext uri="{9D8B030D-6E8A-4147-A177-3AD203B41FA5}">
                      <a16:colId xmlns:a16="http://schemas.microsoft.com/office/drawing/2014/main" val="1050823594"/>
                    </a:ext>
                  </a:extLst>
                </a:gridCol>
                <a:gridCol w="1446636">
                  <a:extLst>
                    <a:ext uri="{9D8B030D-6E8A-4147-A177-3AD203B41FA5}">
                      <a16:colId xmlns:a16="http://schemas.microsoft.com/office/drawing/2014/main" val="1520884390"/>
                    </a:ext>
                  </a:extLst>
                </a:gridCol>
                <a:gridCol w="1446636">
                  <a:extLst>
                    <a:ext uri="{9D8B030D-6E8A-4147-A177-3AD203B41FA5}">
                      <a16:colId xmlns:a16="http://schemas.microsoft.com/office/drawing/2014/main" val="1251022221"/>
                    </a:ext>
                  </a:extLst>
                </a:gridCol>
                <a:gridCol w="1446636">
                  <a:extLst>
                    <a:ext uri="{9D8B030D-6E8A-4147-A177-3AD203B41FA5}">
                      <a16:colId xmlns:a16="http://schemas.microsoft.com/office/drawing/2014/main" val="3172940609"/>
                    </a:ext>
                  </a:extLst>
                </a:gridCol>
              </a:tblGrid>
              <a:tr h="514930">
                <a:tc>
                  <a:txBody>
                    <a:bodyPr/>
                    <a:lstStyle/>
                    <a:p>
                      <a:pPr algn="ctr" fontAlgn="b"/>
                      <a:r>
                        <a:rPr lang="en-US" sz="2000" b="1" i="0" u="none" strike="noStrike" dirty="0">
                          <a:solidFill>
                            <a:srgbClr val="000000"/>
                          </a:solidFill>
                          <a:effectLst/>
                          <a:latin typeface="Arial" panose="020B0604020202020204" pitchFamily="34" charset="0"/>
                        </a:rPr>
                        <a:t>Instructional</a:t>
                      </a:r>
                      <a:r>
                        <a:rPr lang="en-US" sz="2000" b="1" i="0" u="none" strike="noStrike" baseline="0" dirty="0">
                          <a:solidFill>
                            <a:srgbClr val="000000"/>
                          </a:solidFill>
                          <a:effectLst/>
                          <a:latin typeface="Arial" panose="020B0604020202020204" pitchFamily="34" charset="0"/>
                        </a:rPr>
                        <a:t> Modality</a:t>
                      </a:r>
                      <a:endParaRPr lang="en-US" sz="20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2014-2015</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2015-2016</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2016-2017</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2017-2018</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2018-2019</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43107843"/>
                  </a:ext>
                </a:extLst>
              </a:tr>
              <a:tr h="514930">
                <a:tc>
                  <a:txBody>
                    <a:bodyPr/>
                    <a:lstStyle/>
                    <a:p>
                      <a:pPr algn="l" fontAlgn="b"/>
                      <a:r>
                        <a:rPr lang="en-US" sz="2000" b="0" i="0" u="none" strike="noStrike">
                          <a:solidFill>
                            <a:srgbClr val="000000"/>
                          </a:solidFill>
                          <a:effectLst/>
                          <a:latin typeface="Arial" panose="020B0604020202020204" pitchFamily="34" charset="0"/>
                        </a:rPr>
                        <a:t>Face to Face</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Arial" panose="020B0604020202020204" pitchFamily="34" charset="0"/>
                        </a:rPr>
                        <a:t>      1,491 </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640</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477</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461</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443</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739897651"/>
                  </a:ext>
                </a:extLst>
              </a:tr>
              <a:tr h="514930">
                <a:tc>
                  <a:txBody>
                    <a:bodyPr/>
                    <a:lstStyle/>
                    <a:p>
                      <a:pPr algn="l" fontAlgn="b"/>
                      <a:r>
                        <a:rPr lang="en-US" sz="2000" b="0" i="0" u="none" strike="noStrike">
                          <a:solidFill>
                            <a:srgbClr val="000000"/>
                          </a:solidFill>
                          <a:effectLst/>
                          <a:latin typeface="Arial" panose="020B0604020202020204" pitchFamily="34" charset="0"/>
                        </a:rPr>
                        <a:t>Hybrid (Web Assisted)</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0</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793</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723</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304</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140</a:t>
                      </a:r>
                    </a:p>
                  </a:txBody>
                  <a:tcPr marL="7620" marR="7620" marT="7620" marB="0" anchor="b">
                    <a:lnL>
                      <a:noFill/>
                    </a:lnL>
                    <a:lnR>
                      <a:noFill/>
                    </a:lnR>
                    <a:lnT>
                      <a:noFill/>
                    </a:lnT>
                    <a:lnB>
                      <a:noFill/>
                    </a:lnB>
                  </a:tcPr>
                </a:tc>
                <a:extLst>
                  <a:ext uri="{0D108BD9-81ED-4DB2-BD59-A6C34878D82A}">
                    <a16:rowId xmlns:a16="http://schemas.microsoft.com/office/drawing/2014/main" val="309674649"/>
                  </a:ext>
                </a:extLst>
              </a:tr>
              <a:tr h="514930">
                <a:tc>
                  <a:txBody>
                    <a:bodyPr/>
                    <a:lstStyle/>
                    <a:p>
                      <a:pPr algn="l" fontAlgn="b"/>
                      <a:r>
                        <a:rPr lang="en-US" sz="2000" b="0" i="0" u="none" strike="noStrike">
                          <a:solidFill>
                            <a:srgbClr val="000000"/>
                          </a:solidFill>
                          <a:effectLst/>
                          <a:latin typeface="Arial" panose="020B0604020202020204" pitchFamily="34" charset="0"/>
                        </a:rPr>
                        <a:t>Online</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rPr>
                        <a:t>256</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302</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344</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361</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rPr>
                        <a:t>318</a:t>
                      </a:r>
                    </a:p>
                  </a:txBody>
                  <a:tcPr marL="7620" marR="7620" marT="7620" marB="0" anchor="b">
                    <a:lnL>
                      <a:noFill/>
                    </a:lnL>
                    <a:lnR>
                      <a:noFill/>
                    </a:lnR>
                    <a:lnT>
                      <a:noFill/>
                    </a:lnT>
                    <a:lnB>
                      <a:noFill/>
                    </a:lnB>
                  </a:tcPr>
                </a:tc>
                <a:extLst>
                  <a:ext uri="{0D108BD9-81ED-4DB2-BD59-A6C34878D82A}">
                    <a16:rowId xmlns:a16="http://schemas.microsoft.com/office/drawing/2014/main" val="3576990174"/>
                  </a:ext>
                </a:extLst>
              </a:tr>
            </a:tbl>
          </a:graphicData>
        </a:graphic>
      </p:graphicFrame>
    </p:spTree>
    <p:extLst>
      <p:ext uri="{BB962C8B-B14F-4D97-AF65-F5344CB8AC3E}">
        <p14:creationId xmlns:p14="http://schemas.microsoft.com/office/powerpoint/2010/main" val="110416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Course Sections by Modality</a:t>
            </a:r>
          </a:p>
        </p:txBody>
      </p:sp>
      <p:graphicFrame>
        <p:nvGraphicFramePr>
          <p:cNvPr id="5" name="Table 4"/>
          <p:cNvGraphicFramePr>
            <a:graphicFrameLocks noGrp="1"/>
          </p:cNvGraphicFramePr>
          <p:nvPr>
            <p:extLst>
              <p:ext uri="{D42A27DB-BD31-4B8C-83A1-F6EECF244321}">
                <p14:modId xmlns:p14="http://schemas.microsoft.com/office/powerpoint/2010/main" val="3403393179"/>
              </p:ext>
            </p:extLst>
          </p:nvPr>
        </p:nvGraphicFramePr>
        <p:xfrm>
          <a:off x="838202" y="2276854"/>
          <a:ext cx="10710671" cy="2059720"/>
        </p:xfrm>
        <a:graphic>
          <a:graphicData uri="http://schemas.openxmlformats.org/drawingml/2006/table">
            <a:tbl>
              <a:tblPr/>
              <a:tblGrid>
                <a:gridCol w="3477491">
                  <a:extLst>
                    <a:ext uri="{9D8B030D-6E8A-4147-A177-3AD203B41FA5}">
                      <a16:colId xmlns:a16="http://schemas.microsoft.com/office/drawing/2014/main" val="2876770073"/>
                    </a:ext>
                  </a:extLst>
                </a:gridCol>
                <a:gridCol w="1446636">
                  <a:extLst>
                    <a:ext uri="{9D8B030D-6E8A-4147-A177-3AD203B41FA5}">
                      <a16:colId xmlns:a16="http://schemas.microsoft.com/office/drawing/2014/main" val="4092575281"/>
                    </a:ext>
                  </a:extLst>
                </a:gridCol>
                <a:gridCol w="1446636">
                  <a:extLst>
                    <a:ext uri="{9D8B030D-6E8A-4147-A177-3AD203B41FA5}">
                      <a16:colId xmlns:a16="http://schemas.microsoft.com/office/drawing/2014/main" val="1050823594"/>
                    </a:ext>
                  </a:extLst>
                </a:gridCol>
                <a:gridCol w="1446636">
                  <a:extLst>
                    <a:ext uri="{9D8B030D-6E8A-4147-A177-3AD203B41FA5}">
                      <a16:colId xmlns:a16="http://schemas.microsoft.com/office/drawing/2014/main" val="1520884390"/>
                    </a:ext>
                  </a:extLst>
                </a:gridCol>
                <a:gridCol w="1446636">
                  <a:extLst>
                    <a:ext uri="{9D8B030D-6E8A-4147-A177-3AD203B41FA5}">
                      <a16:colId xmlns:a16="http://schemas.microsoft.com/office/drawing/2014/main" val="1251022221"/>
                    </a:ext>
                  </a:extLst>
                </a:gridCol>
                <a:gridCol w="1446636">
                  <a:extLst>
                    <a:ext uri="{9D8B030D-6E8A-4147-A177-3AD203B41FA5}">
                      <a16:colId xmlns:a16="http://schemas.microsoft.com/office/drawing/2014/main" val="3172940609"/>
                    </a:ext>
                  </a:extLst>
                </a:gridCol>
              </a:tblGrid>
              <a:tr h="514930">
                <a:tc>
                  <a:txBody>
                    <a:bodyPr/>
                    <a:lstStyle/>
                    <a:p>
                      <a:pPr algn="ctr" fontAlgn="b"/>
                      <a:r>
                        <a:rPr lang="en-US" sz="2000" b="1" i="0" u="none" strike="noStrike" dirty="0">
                          <a:solidFill>
                            <a:srgbClr val="000000"/>
                          </a:solidFill>
                          <a:effectLst/>
                          <a:latin typeface="Arial" panose="020B0604020202020204" pitchFamily="34" charset="0"/>
                        </a:rPr>
                        <a:t>Instructional</a:t>
                      </a:r>
                      <a:r>
                        <a:rPr lang="en-US" sz="2000" b="1" i="0" u="none" strike="noStrike" baseline="0" dirty="0">
                          <a:solidFill>
                            <a:srgbClr val="000000"/>
                          </a:solidFill>
                          <a:effectLst/>
                          <a:latin typeface="Arial" panose="020B0604020202020204" pitchFamily="34" charset="0"/>
                        </a:rPr>
                        <a:t> Modality</a:t>
                      </a:r>
                      <a:endParaRPr lang="en-US" sz="20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2014-2015</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2015-2016</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2016-2017</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2017-2018</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dirty="0">
                          <a:solidFill>
                            <a:srgbClr val="000000"/>
                          </a:solidFill>
                          <a:effectLst/>
                          <a:latin typeface="Arial" panose="020B0604020202020204" pitchFamily="34" charset="0"/>
                        </a:rPr>
                        <a:t>2018-2019</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43107843"/>
                  </a:ext>
                </a:extLst>
              </a:tr>
              <a:tr h="514930">
                <a:tc>
                  <a:txBody>
                    <a:bodyPr/>
                    <a:lstStyle/>
                    <a:p>
                      <a:pPr algn="l" fontAlgn="b"/>
                      <a:r>
                        <a:rPr lang="en-US" sz="2000" b="0" i="0" u="none" strike="noStrike">
                          <a:solidFill>
                            <a:srgbClr val="000000"/>
                          </a:solidFill>
                          <a:effectLst/>
                          <a:latin typeface="Arial" panose="020B0604020202020204" pitchFamily="34" charset="0"/>
                        </a:rPr>
                        <a:t>Face to Face</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118</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46</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35</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41</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rPr>
                        <a:t>40</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739897651"/>
                  </a:ext>
                </a:extLst>
              </a:tr>
              <a:tr h="514930">
                <a:tc>
                  <a:txBody>
                    <a:bodyPr/>
                    <a:lstStyle/>
                    <a:p>
                      <a:pPr algn="l" fontAlgn="b"/>
                      <a:r>
                        <a:rPr lang="en-US" sz="2000" b="0" i="0" u="none" strike="noStrike">
                          <a:solidFill>
                            <a:srgbClr val="000000"/>
                          </a:solidFill>
                          <a:effectLst/>
                          <a:latin typeface="Arial" panose="020B0604020202020204" pitchFamily="34" charset="0"/>
                        </a:rPr>
                        <a:t>Hybrid (Web Assisted)</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72</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61</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33</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18</a:t>
                      </a:r>
                    </a:p>
                  </a:txBody>
                  <a:tcPr marL="7620" marR="7620" marT="7620" marB="0" anchor="b">
                    <a:lnL>
                      <a:noFill/>
                    </a:lnL>
                    <a:lnR>
                      <a:noFill/>
                    </a:lnR>
                    <a:lnT>
                      <a:noFill/>
                    </a:lnT>
                    <a:lnB>
                      <a:noFill/>
                    </a:lnB>
                  </a:tcPr>
                </a:tc>
                <a:extLst>
                  <a:ext uri="{0D108BD9-81ED-4DB2-BD59-A6C34878D82A}">
                    <a16:rowId xmlns:a16="http://schemas.microsoft.com/office/drawing/2014/main" val="309674649"/>
                  </a:ext>
                </a:extLst>
              </a:tr>
              <a:tr h="514930">
                <a:tc>
                  <a:txBody>
                    <a:bodyPr/>
                    <a:lstStyle/>
                    <a:p>
                      <a:pPr algn="l" fontAlgn="b"/>
                      <a:r>
                        <a:rPr lang="en-US" sz="2000" b="0" i="0" u="none" strike="noStrike">
                          <a:solidFill>
                            <a:srgbClr val="000000"/>
                          </a:solidFill>
                          <a:effectLst/>
                          <a:latin typeface="Arial" panose="020B0604020202020204" pitchFamily="34" charset="0"/>
                        </a:rPr>
                        <a:t>Online</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10</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12</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3576990174"/>
                  </a:ext>
                </a:extLst>
              </a:tr>
            </a:tbl>
          </a:graphicData>
        </a:graphic>
      </p:graphicFrame>
    </p:spTree>
    <p:extLst>
      <p:ext uri="{BB962C8B-B14F-4D97-AF65-F5344CB8AC3E}">
        <p14:creationId xmlns:p14="http://schemas.microsoft.com/office/powerpoint/2010/main" val="154949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Enrollments by Time of Day</a:t>
            </a:r>
          </a:p>
        </p:txBody>
      </p:sp>
      <p:graphicFrame>
        <p:nvGraphicFramePr>
          <p:cNvPr id="5" name="Table 4"/>
          <p:cNvGraphicFramePr>
            <a:graphicFrameLocks noGrp="1"/>
          </p:cNvGraphicFramePr>
          <p:nvPr>
            <p:extLst>
              <p:ext uri="{D42A27DB-BD31-4B8C-83A1-F6EECF244321}">
                <p14:modId xmlns:p14="http://schemas.microsoft.com/office/powerpoint/2010/main" val="3594909397"/>
              </p:ext>
            </p:extLst>
          </p:nvPr>
        </p:nvGraphicFramePr>
        <p:xfrm>
          <a:off x="838202" y="2276854"/>
          <a:ext cx="10710671" cy="2059720"/>
        </p:xfrm>
        <a:graphic>
          <a:graphicData uri="http://schemas.openxmlformats.org/drawingml/2006/table">
            <a:tbl>
              <a:tblPr/>
              <a:tblGrid>
                <a:gridCol w="3477491">
                  <a:extLst>
                    <a:ext uri="{9D8B030D-6E8A-4147-A177-3AD203B41FA5}">
                      <a16:colId xmlns:a16="http://schemas.microsoft.com/office/drawing/2014/main" val="2876770073"/>
                    </a:ext>
                  </a:extLst>
                </a:gridCol>
                <a:gridCol w="1446636">
                  <a:extLst>
                    <a:ext uri="{9D8B030D-6E8A-4147-A177-3AD203B41FA5}">
                      <a16:colId xmlns:a16="http://schemas.microsoft.com/office/drawing/2014/main" val="4092575281"/>
                    </a:ext>
                  </a:extLst>
                </a:gridCol>
                <a:gridCol w="1446636">
                  <a:extLst>
                    <a:ext uri="{9D8B030D-6E8A-4147-A177-3AD203B41FA5}">
                      <a16:colId xmlns:a16="http://schemas.microsoft.com/office/drawing/2014/main" val="1050823594"/>
                    </a:ext>
                  </a:extLst>
                </a:gridCol>
                <a:gridCol w="1446636">
                  <a:extLst>
                    <a:ext uri="{9D8B030D-6E8A-4147-A177-3AD203B41FA5}">
                      <a16:colId xmlns:a16="http://schemas.microsoft.com/office/drawing/2014/main" val="1520884390"/>
                    </a:ext>
                  </a:extLst>
                </a:gridCol>
                <a:gridCol w="1446636">
                  <a:extLst>
                    <a:ext uri="{9D8B030D-6E8A-4147-A177-3AD203B41FA5}">
                      <a16:colId xmlns:a16="http://schemas.microsoft.com/office/drawing/2014/main" val="1251022221"/>
                    </a:ext>
                  </a:extLst>
                </a:gridCol>
                <a:gridCol w="1446636">
                  <a:extLst>
                    <a:ext uri="{9D8B030D-6E8A-4147-A177-3AD203B41FA5}">
                      <a16:colId xmlns:a16="http://schemas.microsoft.com/office/drawing/2014/main" val="3172940609"/>
                    </a:ext>
                  </a:extLst>
                </a:gridCol>
              </a:tblGrid>
              <a:tr h="514930">
                <a:tc>
                  <a:txBody>
                    <a:bodyPr/>
                    <a:lstStyle/>
                    <a:p>
                      <a:pPr algn="ctr" fontAlgn="b"/>
                      <a:r>
                        <a:rPr lang="en-US" sz="2000" b="1" i="0" u="none" strike="noStrike" dirty="0">
                          <a:solidFill>
                            <a:srgbClr val="000000"/>
                          </a:solidFill>
                          <a:effectLst/>
                          <a:latin typeface="Arial" panose="020B0604020202020204" pitchFamily="34" charset="0"/>
                        </a:rPr>
                        <a:t>Time of Day</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2014-2015</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2015-2016</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2016-2017</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2017-2018</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Arial" panose="020B0604020202020204" pitchFamily="34" charset="0"/>
                        </a:rPr>
                        <a:t>2018-2019</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43107843"/>
                  </a:ext>
                </a:extLst>
              </a:tr>
              <a:tr h="514930">
                <a:tc>
                  <a:txBody>
                    <a:bodyPr/>
                    <a:lstStyle/>
                    <a:p>
                      <a:pPr algn="l" fontAlgn="b"/>
                      <a:r>
                        <a:rPr lang="en-US" sz="1800" b="0" i="0" u="none" strike="noStrike" dirty="0">
                          <a:solidFill>
                            <a:srgbClr val="000000"/>
                          </a:solidFill>
                          <a:effectLst/>
                          <a:latin typeface="Arial" panose="020B0604020202020204" pitchFamily="34" charset="0"/>
                        </a:rPr>
                        <a:t>Day</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Arial" panose="020B0604020202020204" pitchFamily="34" charset="0"/>
                        </a:rPr>
                        <a:t>      1,182 </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Arial" panose="020B0604020202020204" pitchFamily="34" charset="0"/>
                        </a:rPr>
                        <a:t>      1,080 </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831</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670</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Arial" panose="020B0604020202020204" pitchFamily="34" charset="0"/>
                        </a:rPr>
                        <a:t>538</a:t>
                      </a:r>
                    </a:p>
                  </a:txBody>
                  <a:tcPr marL="7620" marR="7620" marT="762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739897651"/>
                  </a:ext>
                </a:extLst>
              </a:tr>
              <a:tr h="514930">
                <a:tc>
                  <a:txBody>
                    <a:bodyPr/>
                    <a:lstStyle/>
                    <a:p>
                      <a:pPr algn="l" fontAlgn="b"/>
                      <a:r>
                        <a:rPr lang="en-US" sz="1800" b="0" i="0" u="none" strike="noStrike">
                          <a:solidFill>
                            <a:srgbClr val="000000"/>
                          </a:solidFill>
                          <a:effectLst/>
                          <a:latin typeface="Arial" panose="020B0604020202020204" pitchFamily="34" charset="0"/>
                        </a:rPr>
                        <a:t>Evening</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309</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353</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369</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95</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45</a:t>
                      </a:r>
                    </a:p>
                  </a:txBody>
                  <a:tcPr marL="7620" marR="7620" marT="7620" marB="0" anchor="b">
                    <a:lnL>
                      <a:noFill/>
                    </a:lnL>
                    <a:lnR>
                      <a:noFill/>
                    </a:lnR>
                    <a:lnT>
                      <a:noFill/>
                    </a:lnT>
                    <a:lnB>
                      <a:noFill/>
                    </a:lnB>
                  </a:tcPr>
                </a:tc>
                <a:extLst>
                  <a:ext uri="{0D108BD9-81ED-4DB2-BD59-A6C34878D82A}">
                    <a16:rowId xmlns:a16="http://schemas.microsoft.com/office/drawing/2014/main" val="309674649"/>
                  </a:ext>
                </a:extLst>
              </a:tr>
              <a:tr h="514930">
                <a:tc>
                  <a:txBody>
                    <a:bodyPr/>
                    <a:lstStyle/>
                    <a:p>
                      <a:pPr algn="l" fontAlgn="b"/>
                      <a:r>
                        <a:rPr lang="en-US" sz="1800" b="0" i="0" u="none" strike="noStrike">
                          <a:solidFill>
                            <a:srgbClr val="000000"/>
                          </a:solidFill>
                          <a:effectLst/>
                          <a:latin typeface="Arial" panose="020B0604020202020204" pitchFamily="34" charset="0"/>
                        </a:rPr>
                        <a:t>Online</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256</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302</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344</a:t>
                      </a:r>
                    </a:p>
                  </a:txBody>
                  <a:tcPr marL="7620" marR="7620" marT="7620" marB="0" anchor="b">
                    <a:lnL>
                      <a:noFill/>
                    </a:lnL>
                    <a:lnR>
                      <a:noFill/>
                    </a:lnR>
                    <a:lnT>
                      <a:noFill/>
                    </a:lnT>
                    <a:lnB>
                      <a:noFill/>
                    </a:lnB>
                  </a:tcPr>
                </a:tc>
                <a:tc>
                  <a:txBody>
                    <a:bodyPr/>
                    <a:lstStyle/>
                    <a:p>
                      <a:pPr algn="r" fontAlgn="b"/>
                      <a:r>
                        <a:rPr lang="en-US" sz="1800" b="0" i="0" u="none" strike="noStrike">
                          <a:solidFill>
                            <a:srgbClr val="000000"/>
                          </a:solidFill>
                          <a:effectLst/>
                          <a:latin typeface="Arial" panose="020B0604020202020204" pitchFamily="34" charset="0"/>
                        </a:rPr>
                        <a:t>361</a:t>
                      </a:r>
                    </a:p>
                  </a:txBody>
                  <a:tcPr marL="7620" marR="7620" marT="7620"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rPr>
                        <a:t>318</a:t>
                      </a:r>
                    </a:p>
                  </a:txBody>
                  <a:tcPr marL="7620" marR="7620" marT="7620" marB="0" anchor="b">
                    <a:lnL>
                      <a:noFill/>
                    </a:lnL>
                    <a:lnR>
                      <a:noFill/>
                    </a:lnR>
                    <a:lnT>
                      <a:noFill/>
                    </a:lnT>
                    <a:lnB>
                      <a:noFill/>
                    </a:lnB>
                  </a:tcPr>
                </a:tc>
                <a:extLst>
                  <a:ext uri="{0D108BD9-81ED-4DB2-BD59-A6C34878D82A}">
                    <a16:rowId xmlns:a16="http://schemas.microsoft.com/office/drawing/2014/main" val="3576990174"/>
                  </a:ext>
                </a:extLst>
              </a:tr>
            </a:tbl>
          </a:graphicData>
        </a:graphic>
      </p:graphicFrame>
    </p:spTree>
    <p:extLst>
      <p:ext uri="{BB962C8B-B14F-4D97-AF65-F5344CB8AC3E}">
        <p14:creationId xmlns:p14="http://schemas.microsoft.com/office/powerpoint/2010/main" val="3270899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C15F7-57B2-4EBC-9E4B-F9D1DB660AF1}">
  <ds:schemaRefs>
    <ds:schemaRef ds:uri="bb5bbb0b-6c89-44d7-be61-0adfe653f983"/>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2bc55ecc-363e-43e9-bfac-4ba2e86f45e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8109E5B-C423-449B-BA7E-B43AED692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BAC6D-F0CD-4021-A426-DB4D4A3A7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3241</TotalTime>
  <Words>736</Words>
  <Application>Microsoft Office PowerPoint</Application>
  <PresentationFormat>Widescreen</PresentationFormat>
  <Paragraphs>382</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Cañada College  KAD Enrollment Trends:   2013-2019</vt:lpstr>
      <vt:lpstr>PowerPoint Presentation</vt:lpstr>
      <vt:lpstr>PowerPoint Presentation</vt:lpstr>
      <vt:lpstr>Significant Impacts on Enrollments</vt:lpstr>
      <vt:lpstr>Fitness Enrollments Over Time</vt:lpstr>
      <vt:lpstr>Fitness Course Sections Over Time</vt:lpstr>
      <vt:lpstr>Fitness Enrollment by Modality</vt:lpstr>
      <vt:lpstr>Fitness Course Sections by Modality</vt:lpstr>
      <vt:lpstr>Fitness Enrollments by Time of Day</vt:lpstr>
      <vt:lpstr>Fitness Course Sections by Time of Day</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Karen</dc:creator>
  <cp:lastModifiedBy>Lee, Matthew</cp:lastModifiedBy>
  <cp:revision>12</cp:revision>
  <dcterms:created xsi:type="dcterms:W3CDTF">2019-09-17T03:23:38Z</dcterms:created>
  <dcterms:modified xsi:type="dcterms:W3CDTF">2019-11-19T20:47:14Z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