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535" r:id="rId8"/>
    <p:sldId id="261" r:id="rId9"/>
    <p:sldId id="264" r:id="rId10"/>
    <p:sldId id="268" r:id="rId11"/>
    <p:sldId id="271" r:id="rId12"/>
    <p:sldId id="537" r:id="rId13"/>
    <p:sldId id="291" r:id="rId14"/>
    <p:sldId id="352" r:id="rId15"/>
    <p:sldId id="355" r:id="rId16"/>
    <p:sldId id="358" r:id="rId17"/>
    <p:sldId id="533" r:id="rId18"/>
    <p:sldId id="534" r:id="rId19"/>
    <p:sldId id="536" r:id="rId20"/>
    <p:sldId id="538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6" autoAdjust="0"/>
    <p:restoredTop sz="94660"/>
  </p:normalViewPr>
  <p:slideViewPr>
    <p:cSldViewPr snapToGrid="0">
      <p:cViewPr varScale="1">
        <p:scale>
          <a:sx n="80" d="100"/>
          <a:sy n="80" d="100"/>
        </p:scale>
        <p:origin x="14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75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xton, Alexander" userId="6967ef01-125a-4eeb-b3fd-af06d545bf78" providerId="ADAL" clId="{A30C6E44-108D-4484-9110-971C6ECC3E22}"/>
    <pc:docChg chg="modSld">
      <pc:chgData name="Claxton, Alexander" userId="6967ef01-125a-4eeb-b3fd-af06d545bf78" providerId="ADAL" clId="{A30C6E44-108D-4484-9110-971C6ECC3E22}" dt="2020-04-09T23:28:09.019" v="19" actId="20577"/>
      <pc:docMkLst>
        <pc:docMk/>
      </pc:docMkLst>
      <pc:sldChg chg="modSp">
        <pc:chgData name="Claxton, Alexander" userId="6967ef01-125a-4eeb-b3fd-af06d545bf78" providerId="ADAL" clId="{A30C6E44-108D-4484-9110-971C6ECC3E22}" dt="2020-04-09T23:28:09.019" v="19" actId="20577"/>
        <pc:sldMkLst>
          <pc:docMk/>
          <pc:sldMk cId="0" sldId="256"/>
        </pc:sldMkLst>
        <pc:spChg chg="mod">
          <ac:chgData name="Claxton, Alexander" userId="6967ef01-125a-4eeb-b3fd-af06d545bf78" providerId="ADAL" clId="{A30C6E44-108D-4484-9110-971C6ECC3E22}" dt="2020-04-09T23:28:09.019" v="19" actId="20577"/>
          <ac:spMkLst>
            <pc:docMk/>
            <pc:sldMk cId="0" sldId="256"/>
            <ac:spMk id="2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COVID/Charts%20for%20presentatio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virtual%20campus%20survey/Charts%20for%20presentation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virtual%20campus%20survey/Charts%20for%20presentation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COVID/Charts%20for%20presentation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virtual%20campus%20survey/Charts%20for%20presentation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virtual%20campus%20survey/Charts%20for%20presentation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virtual%20campus%20survey/Charts%20for%20presentation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engelk_smccd_edu/Documents/Surveys/COVID/Charts%20for%20presentation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virtual%20campus%20survey/Charts%20for%20presentation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virtual%20campus%20survey/Charts%20for%20presentation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https://smccd-my.sharepoint.com/personal/claxtona_smccd_edu/Documents/virtual%20campus%20survey/Charts%20for%20presentation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No different (I was already online)</c:v>
                </c:pt>
                <c:pt idx="1">
                  <c:v>Somewhat easy</c:v>
                </c:pt>
                <c:pt idx="2">
                  <c:v>Very easy</c:v>
                </c:pt>
                <c:pt idx="3">
                  <c:v>Somewhat challenging</c:v>
                </c:pt>
                <c:pt idx="4">
                  <c:v>Very challenging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0.1</c:v>
                </c:pt>
                <c:pt idx="1">
                  <c:v>0.27750000000000002</c:v>
                </c:pt>
                <c:pt idx="2">
                  <c:v>0.18</c:v>
                </c:pt>
                <c:pt idx="3">
                  <c:v>0.30499999999999999</c:v>
                </c:pt>
                <c:pt idx="4">
                  <c:v>0.13300000000000001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1B-471F-AC7C-D1B0DAB2099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930630832"/>
        <c:axId val="1930632080"/>
      </c:barChart>
      <c:catAx>
        <c:axId val="19306308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0632080"/>
        <c:crosses val="autoZero"/>
        <c:auto val="1"/>
        <c:lblAlgn val="ctr"/>
        <c:lblOffset val="100"/>
        <c:noMultiLvlLbl val="0"/>
      </c:catAx>
      <c:valAx>
        <c:axId val="19306320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0630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'[Charts for presentation.xlsx]Sheet1'!$A$45:$A$48</c:f>
              <c:strCache>
                <c:ptCount val="4"/>
                <c:pt idx="0">
                  <c:v>Very likely</c:v>
                </c:pt>
                <c:pt idx="1">
                  <c:v>Somewhat likely</c:v>
                </c:pt>
                <c:pt idx="2">
                  <c:v>Somewhat unlikely</c:v>
                </c:pt>
                <c:pt idx="3">
                  <c:v>Very unlikely</c:v>
                </c:pt>
              </c:strCache>
            </c:strRef>
          </c:cat>
          <c:val>
            <c:numRef>
              <c:f>'[Charts for presentation.xlsx]Sheet1'!$B$45:$B$48</c:f>
              <c:numCache>
                <c:formatCode>0%</c:formatCode>
                <c:ptCount val="4"/>
                <c:pt idx="0">
                  <c:v>0.30042462845010615</c:v>
                </c:pt>
                <c:pt idx="1">
                  <c:v>0.25902335456475584</c:v>
                </c:pt>
                <c:pt idx="2">
                  <c:v>0.15605095541401273</c:v>
                </c:pt>
                <c:pt idx="3">
                  <c:v>0.21656050955414013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12-48C3-BDD5-031992CEC98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87678480"/>
        <c:axId val="387667248"/>
      </c:barChart>
      <c:catAx>
        <c:axId val="3876784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7667248"/>
        <c:crosses val="autoZero"/>
        <c:auto val="1"/>
        <c:lblAlgn val="ctr"/>
        <c:lblOffset val="100"/>
        <c:noMultiLvlLbl val="0"/>
      </c:catAx>
      <c:valAx>
        <c:axId val="3876672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76784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'[Charts for presentation.xlsx]Sheet1'!$B$52</c:f>
              <c:strCache>
                <c:ptCount val="1"/>
                <c:pt idx="0">
                  <c:v>Very concerned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'[Charts for presentation.xlsx]Sheet1'!$A$53:$A$59</c:f>
              <c:strCache>
                <c:ptCount val="7"/>
                <c:pt idx="0">
                  <c:v>Access to childcare</c:v>
                </c:pt>
                <c:pt idx="1">
                  <c:v>Access to housing</c:v>
                </c:pt>
                <c:pt idx="2">
                  <c:v>Access to food</c:v>
                </c:pt>
                <c:pt idx="3">
                  <c:v>Mental health</c:v>
                </c:pt>
                <c:pt idx="4">
                  <c:v>Physical health</c:v>
                </c:pt>
                <c:pt idx="5">
                  <c:v>Access to enough employment</c:v>
                </c:pt>
                <c:pt idx="6">
                  <c:v>Falling behind in school</c:v>
                </c:pt>
              </c:strCache>
            </c:strRef>
          </c:cat>
          <c:val>
            <c:numRef>
              <c:f>'[Charts for presentation.xlsx]Sheet1'!$B$53:$B$59</c:f>
              <c:numCache>
                <c:formatCode>0%</c:formatCode>
                <c:ptCount val="7"/>
                <c:pt idx="0">
                  <c:v>4.6709129511677279E-2</c:v>
                </c:pt>
                <c:pt idx="1">
                  <c:v>0.12208067940552017</c:v>
                </c:pt>
                <c:pt idx="2">
                  <c:v>0.1316348195329087</c:v>
                </c:pt>
                <c:pt idx="3">
                  <c:v>0.18683651804670912</c:v>
                </c:pt>
                <c:pt idx="4">
                  <c:v>0.1932059447983015</c:v>
                </c:pt>
                <c:pt idx="5">
                  <c:v>0.24840764331210191</c:v>
                </c:pt>
                <c:pt idx="6">
                  <c:v>0.31740976645435243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87-49C6-AE57-ADE3A55B4F58}"/>
            </c:ext>
          </c:extLst>
        </c:ser>
        <c:ser>
          <c:idx val="1"/>
          <c:order val="1"/>
          <c:tx>
            <c:strRef>
              <c:f>'[Charts for presentation.xlsx]Sheet1'!$C$52</c:f>
              <c:strCache>
                <c:ptCount val="1"/>
                <c:pt idx="0">
                  <c:v>Somewhat concerned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'[Charts for presentation.xlsx]Sheet1'!$A$53:$A$59</c:f>
              <c:strCache>
                <c:ptCount val="7"/>
                <c:pt idx="0">
                  <c:v>Access to childcare</c:v>
                </c:pt>
                <c:pt idx="1">
                  <c:v>Access to housing</c:v>
                </c:pt>
                <c:pt idx="2">
                  <c:v>Access to food</c:v>
                </c:pt>
                <c:pt idx="3">
                  <c:v>Mental health</c:v>
                </c:pt>
                <c:pt idx="4">
                  <c:v>Physical health</c:v>
                </c:pt>
                <c:pt idx="5">
                  <c:v>Access to enough employment</c:v>
                </c:pt>
                <c:pt idx="6">
                  <c:v>Falling behind in school</c:v>
                </c:pt>
              </c:strCache>
            </c:strRef>
          </c:cat>
          <c:val>
            <c:numRef>
              <c:f>'[Charts for presentation.xlsx]Sheet1'!$C$53:$C$59</c:f>
              <c:numCache>
                <c:formatCode>0%</c:formatCode>
                <c:ptCount val="7"/>
                <c:pt idx="0">
                  <c:v>8.7048832271762203E-2</c:v>
                </c:pt>
                <c:pt idx="1">
                  <c:v>0.16878980891719744</c:v>
                </c:pt>
                <c:pt idx="2">
                  <c:v>0.29830148619957536</c:v>
                </c:pt>
                <c:pt idx="3">
                  <c:v>0.33014861995753714</c:v>
                </c:pt>
                <c:pt idx="4">
                  <c:v>0.35350318471337577</c:v>
                </c:pt>
                <c:pt idx="5">
                  <c:v>0.32484076433121017</c:v>
                </c:pt>
                <c:pt idx="6">
                  <c:v>0.3067940552016985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87-49C6-AE57-ADE3A55B4F58}"/>
            </c:ext>
          </c:extLst>
        </c:ser>
        <c:ser>
          <c:idx val="2"/>
          <c:order val="2"/>
          <c:tx>
            <c:strRef>
              <c:f>'[Charts for presentation.xlsx]Sheet1'!$D$52</c:f>
              <c:strCache>
                <c:ptCount val="1"/>
                <c:pt idx="0">
                  <c:v>Not concerned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'[Charts for presentation.xlsx]Sheet1'!$A$53:$A$59</c:f>
              <c:strCache>
                <c:ptCount val="7"/>
                <c:pt idx="0">
                  <c:v>Access to childcare</c:v>
                </c:pt>
                <c:pt idx="1">
                  <c:v>Access to housing</c:v>
                </c:pt>
                <c:pt idx="2">
                  <c:v>Access to food</c:v>
                </c:pt>
                <c:pt idx="3">
                  <c:v>Mental health</c:v>
                </c:pt>
                <c:pt idx="4">
                  <c:v>Physical health</c:v>
                </c:pt>
                <c:pt idx="5">
                  <c:v>Access to enough employment</c:v>
                </c:pt>
                <c:pt idx="6">
                  <c:v>Falling behind in school</c:v>
                </c:pt>
              </c:strCache>
            </c:strRef>
          </c:cat>
          <c:val>
            <c:numRef>
              <c:f>'[Charts for presentation.xlsx]Sheet1'!$D$53:$D$59</c:f>
              <c:numCache>
                <c:formatCode>0%</c:formatCode>
                <c:ptCount val="7"/>
                <c:pt idx="0">
                  <c:v>0.75902335456475589</c:v>
                </c:pt>
                <c:pt idx="1">
                  <c:v>0.62420382165605093</c:v>
                </c:pt>
                <c:pt idx="2">
                  <c:v>0.47983014861995754</c:v>
                </c:pt>
                <c:pt idx="3">
                  <c:v>0.38216560509554143</c:v>
                </c:pt>
                <c:pt idx="4">
                  <c:v>0.35881104033970274</c:v>
                </c:pt>
                <c:pt idx="5">
                  <c:v>0.33651804670912949</c:v>
                </c:pt>
                <c:pt idx="6">
                  <c:v>0.27707006369426751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D87-49C6-AE57-ADE3A55B4F5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38514320"/>
        <c:axId val="238510576"/>
      </c:barChart>
      <c:catAx>
        <c:axId val="2385143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8510576"/>
        <c:crosses val="autoZero"/>
        <c:auto val="1"/>
        <c:lblAlgn val="ctr"/>
        <c:lblOffset val="100"/>
        <c:noMultiLvlLbl val="0"/>
      </c:catAx>
      <c:valAx>
        <c:axId val="2385105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8514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No different (I was already online)</c:v>
                </c:pt>
                <c:pt idx="1">
                  <c:v>Somewhat easy</c:v>
                </c:pt>
                <c:pt idx="2">
                  <c:v>Very easy</c:v>
                </c:pt>
                <c:pt idx="3">
                  <c:v>Somewhat challenging</c:v>
                </c:pt>
                <c:pt idx="4">
                  <c:v>Very challenging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0.1</c:v>
                </c:pt>
                <c:pt idx="1">
                  <c:v>0.27750000000000002</c:v>
                </c:pt>
                <c:pt idx="2">
                  <c:v>0.18</c:v>
                </c:pt>
                <c:pt idx="3">
                  <c:v>0.30499999999999999</c:v>
                </c:pt>
                <c:pt idx="4">
                  <c:v>0.13300000000000001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1B-471F-AC7C-D1B0DAB2099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930630832"/>
        <c:axId val="1930632080"/>
      </c:barChart>
      <c:catAx>
        <c:axId val="19306308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0632080"/>
        <c:crosses val="autoZero"/>
        <c:auto val="1"/>
        <c:lblAlgn val="ctr"/>
        <c:lblOffset val="100"/>
        <c:noMultiLvlLbl val="0"/>
      </c:catAx>
      <c:valAx>
        <c:axId val="19306320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0630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'[Charts for presentation.xlsx]Sheet1'!$B$11</c:f>
              <c:strCache>
                <c:ptCount val="1"/>
                <c:pt idx="0">
                  <c:v>Yes, it's reliable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'[Charts for presentation.xlsx]Sheet1'!$A$12:$A$14</c:f>
              <c:strCache>
                <c:ptCount val="3"/>
                <c:pt idx="0">
                  <c:v>Canvas</c:v>
                </c:pt>
                <c:pt idx="1">
                  <c:v>Zoom</c:v>
                </c:pt>
                <c:pt idx="2">
                  <c:v>A quiet place to study</c:v>
                </c:pt>
              </c:strCache>
            </c:strRef>
          </c:cat>
          <c:val>
            <c:numRef>
              <c:f>'[Charts for presentation.xlsx]Sheet1'!$B$12:$B$14</c:f>
              <c:numCache>
                <c:formatCode>0%</c:formatCode>
                <c:ptCount val="3"/>
                <c:pt idx="0">
                  <c:v>0.90127388535031849</c:v>
                </c:pt>
                <c:pt idx="1">
                  <c:v>0.79299363057324845</c:v>
                </c:pt>
                <c:pt idx="2">
                  <c:v>0.53184713375796178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CA-4AC0-8E07-C337FBA13CFA}"/>
            </c:ext>
          </c:extLst>
        </c:ser>
        <c:ser>
          <c:idx val="1"/>
          <c:order val="1"/>
          <c:tx>
            <c:strRef>
              <c:f>'[Charts for presentation.xlsx]Sheet1'!$C$11</c:f>
              <c:strCache>
                <c:ptCount val="1"/>
                <c:pt idx="0">
                  <c:v>Yes, but it's NOT reliable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'[Charts for presentation.xlsx]Sheet1'!$A$12:$A$14</c:f>
              <c:strCache>
                <c:ptCount val="3"/>
                <c:pt idx="0">
                  <c:v>Canvas</c:v>
                </c:pt>
                <c:pt idx="1">
                  <c:v>Zoom</c:v>
                </c:pt>
                <c:pt idx="2">
                  <c:v>A quiet place to study</c:v>
                </c:pt>
              </c:strCache>
            </c:strRef>
          </c:cat>
          <c:val>
            <c:numRef>
              <c:f>'[Charts for presentation.xlsx]Sheet1'!$C$12:$C$14</c:f>
              <c:numCache>
                <c:formatCode>0%</c:formatCode>
                <c:ptCount val="3"/>
                <c:pt idx="0">
                  <c:v>5.6263269639065819E-2</c:v>
                </c:pt>
                <c:pt idx="1">
                  <c:v>0.1178343949044586</c:v>
                </c:pt>
                <c:pt idx="2">
                  <c:v>0.2791932059447983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2CA-4AC0-8E07-C337FBA13CFA}"/>
            </c:ext>
          </c:extLst>
        </c:ser>
        <c:ser>
          <c:idx val="2"/>
          <c:order val="2"/>
          <c:tx>
            <c:strRef>
              <c:f>'[Charts for presentation.xlsx]Sheet1'!$D$11</c:f>
              <c:strCache>
                <c:ptCount val="1"/>
                <c:pt idx="0">
                  <c:v>No, I do not have access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'[Charts for presentation.xlsx]Sheet1'!$A$12:$A$14</c:f>
              <c:strCache>
                <c:ptCount val="3"/>
                <c:pt idx="0">
                  <c:v>Canvas</c:v>
                </c:pt>
                <c:pt idx="1">
                  <c:v>Zoom</c:v>
                </c:pt>
                <c:pt idx="2">
                  <c:v>A quiet place to study</c:v>
                </c:pt>
              </c:strCache>
            </c:strRef>
          </c:cat>
          <c:val>
            <c:numRef>
              <c:f>'[Charts for presentation.xlsx]Sheet1'!$D$12:$D$14</c:f>
              <c:numCache>
                <c:formatCode>0%</c:formatCode>
                <c:ptCount val="3"/>
                <c:pt idx="0">
                  <c:v>1.6985138004246284E-2</c:v>
                </c:pt>
                <c:pt idx="1">
                  <c:v>5.2016985138004249E-2</c:v>
                </c:pt>
                <c:pt idx="2">
                  <c:v>0.13588110403397027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2CA-4AC0-8E07-C337FBA13CF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46960496"/>
        <c:axId val="246950096"/>
      </c:barChart>
      <c:catAx>
        <c:axId val="2469604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6950096"/>
        <c:crosses val="autoZero"/>
        <c:auto val="1"/>
        <c:lblAlgn val="ctr"/>
        <c:lblOffset val="100"/>
        <c:noMultiLvlLbl val="0"/>
      </c:catAx>
      <c:valAx>
        <c:axId val="2469500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6960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'[Charts for presentation.xlsx]Sheet1'!$A$17:$A$21</c:f>
              <c:strCache>
                <c:ptCount val="5"/>
                <c:pt idx="0">
                  <c:v>Other</c:v>
                </c:pt>
                <c:pt idx="1">
                  <c:v>Tablet</c:v>
                </c:pt>
                <c:pt idx="2">
                  <c:v>Chromebook</c:v>
                </c:pt>
                <c:pt idx="3">
                  <c:v>Cell phone</c:v>
                </c:pt>
                <c:pt idx="4">
                  <c:v>Computer or laptop</c:v>
                </c:pt>
              </c:strCache>
            </c:strRef>
          </c:cat>
          <c:val>
            <c:numRef>
              <c:f>'[Charts for presentation.xlsx]Sheet1'!$B$17:$B$21</c:f>
              <c:numCache>
                <c:formatCode>0%</c:formatCode>
                <c:ptCount val="5"/>
                <c:pt idx="0">
                  <c:v>1.0615711252653927E-2</c:v>
                </c:pt>
                <c:pt idx="1">
                  <c:v>2.6539278131634821E-2</c:v>
                </c:pt>
                <c:pt idx="2">
                  <c:v>5.3078556263269641E-2</c:v>
                </c:pt>
                <c:pt idx="3">
                  <c:v>0.10828025477707007</c:v>
                </c:pt>
                <c:pt idx="4">
                  <c:v>0.79723991507431002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F2-4EBE-A792-921F67AF983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87666416"/>
        <c:axId val="387663504"/>
      </c:barChart>
      <c:catAx>
        <c:axId val="3876664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7663504"/>
        <c:crosses val="autoZero"/>
        <c:auto val="1"/>
        <c:lblAlgn val="ctr"/>
        <c:lblOffset val="100"/>
        <c:noMultiLvlLbl val="0"/>
      </c:catAx>
      <c:valAx>
        <c:axId val="3876635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7666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explosion val="2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3FA-42DE-9DF1-4BAC188306D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3FA-42DE-9DF1-4BAC188306D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3FA-42DE-9DF1-4BAC188306D6}"/>
              </c:ext>
            </c:extLst>
          </c:dPt>
          <c:dLbls>
            <c:dLbl>
              <c:idx val="0"/>
              <c:layout>
                <c:manualLayout>
                  <c:x val="3.1835053152602502E-2"/>
                  <c:y val="2.849904032352362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3FA-42DE-9DF1-4BAC188306D6}"/>
                </c:ext>
              </c:extLst>
            </c:dLbl>
            <c:dLbl>
              <c:idx val="1"/>
              <c:layout>
                <c:manualLayout>
                  <c:x val="-0.12808081352844594"/>
                  <c:y val="-0.15587755497819686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33FA-42DE-9DF1-4BAC188306D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Sheet1!$A$23:$A$25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Not sure</c:v>
                </c:pt>
              </c:strCache>
            </c:strRef>
          </c:cat>
          <c:val>
            <c:numRef>
              <c:f>Sheet1!$B$23:$B$25</c:f>
              <c:numCache>
                <c:formatCode>0%</c:formatCode>
                <c:ptCount val="3"/>
                <c:pt idx="0">
                  <c:v>0.32</c:v>
                </c:pt>
                <c:pt idx="1">
                  <c:v>0.52</c:v>
                </c:pt>
                <c:pt idx="2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3FA-42DE-9DF1-4BAC188306D6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155-4810-BEE7-6F82CDAE667C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155-4810-BEE7-6F82CDAE667C}"/>
              </c:ext>
            </c:extLst>
          </c:dPt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'[Charts for presentation.xlsx]Sheet1'!$A$29:$A$30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'[Charts for presentation.xlsx]Sheet1'!$B$29:$B$30</c:f>
              <c:numCache>
                <c:formatCode>0%</c:formatCode>
                <c:ptCount val="2"/>
                <c:pt idx="0">
                  <c:v>0.29617834394904458</c:v>
                </c:pt>
                <c:pt idx="1">
                  <c:v>0.69745222929936301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155-4810-BEE7-6F82CDAE667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'[Charts for presentation.xlsx]Sheet1'!$A$34:$A$37</c:f>
              <c:strCache>
                <c:ptCount val="4"/>
                <c:pt idx="0">
                  <c:v>Phone</c:v>
                </c:pt>
                <c:pt idx="1">
                  <c:v>Text</c:v>
                </c:pt>
                <c:pt idx="2">
                  <c:v>SMCCCD Email</c:v>
                </c:pt>
                <c:pt idx="3">
                  <c:v>Personal Email</c:v>
                </c:pt>
              </c:strCache>
            </c:strRef>
          </c:cat>
          <c:val>
            <c:numRef>
              <c:f>'[Charts for presentation.xlsx]Sheet1'!$B$34:$B$37</c:f>
              <c:numCache>
                <c:formatCode>0%</c:formatCode>
                <c:ptCount val="4"/>
                <c:pt idx="0">
                  <c:v>6.2632696390658174E-2</c:v>
                </c:pt>
                <c:pt idx="1">
                  <c:v>0.20488322717622082</c:v>
                </c:pt>
                <c:pt idx="2">
                  <c:v>0.57855626326963905</c:v>
                </c:pt>
                <c:pt idx="3">
                  <c:v>8.598726114649681E-2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90-4F9B-8553-1DC64A327E1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46953424"/>
        <c:axId val="246954256"/>
      </c:barChart>
      <c:catAx>
        <c:axId val="2469534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6954256"/>
        <c:crosses val="autoZero"/>
        <c:auto val="1"/>
        <c:lblAlgn val="ctr"/>
        <c:lblOffset val="100"/>
        <c:noMultiLvlLbl val="0"/>
      </c:catAx>
      <c:valAx>
        <c:axId val="2469542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6953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'[Charts for presentation.xlsx]Sheet1'!$A$40:$A$42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Not sure</c:v>
                </c:pt>
              </c:strCache>
            </c:strRef>
          </c:cat>
          <c:val>
            <c:numRef>
              <c:f>'[Charts for presentation.xlsx]Sheet1'!$B$40:$B$42</c:f>
              <c:numCache>
                <c:formatCode>0%</c:formatCode>
                <c:ptCount val="3"/>
                <c:pt idx="0">
                  <c:v>0.11146496815286625</c:v>
                </c:pt>
                <c:pt idx="1">
                  <c:v>0.65180467091295113</c:v>
                </c:pt>
                <c:pt idx="2">
                  <c:v>0.16985138004246284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7E-4964-8458-5ACEB8A6955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87668496"/>
        <c:axId val="387674736"/>
      </c:barChart>
      <c:catAx>
        <c:axId val="3876684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7674736"/>
        <c:crosses val="autoZero"/>
        <c:auto val="1"/>
        <c:lblAlgn val="ctr"/>
        <c:lblOffset val="100"/>
        <c:noMultiLvlLbl val="0"/>
      </c:catAx>
      <c:valAx>
        <c:axId val="3876747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7668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10.xml><?xml version="1.0" encoding="utf-8"?>
<cs:colorStyle xmlns:cs="http://schemas.microsoft.com/office/drawing/2012/chartStyle" xmlns:a="http://schemas.openxmlformats.org/drawingml/2006/main" meth="withinLinearReversed" id="23">
  <a:schemeClr val="accent3"/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6F1F-CE9B-4651-A6AA-CD717754106B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A9E72-1197-4F73-9942-25B6B20E2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CE8E0-C0C5-4202-B829-1A2F707671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053B60-AA2F-4E8B-A74B-A6F6FB653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694BD-9E5F-42A9-8B6C-C90D0326687C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B536B-C41D-4F00-AC40-27715AED1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AEA650-74D3-4B7C-BB8D-343B3AA96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F07CA-455D-48E1-BF1E-356563F788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861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66F1F-CE9B-4651-A6AA-CD717754106B}" type="datetimeFigureOut">
              <a:rPr lang="en-US" smtClean="0"/>
              <a:t>4/10/2020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21451-1387-4CA6-816F-3879F97B5CB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�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�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canadacollege.edu/prie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457200" y="2952825"/>
            <a:ext cx="8229600" cy="1200000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sz="3200" dirty="0" smtClean="0">
                <a:solidFill>
                  <a:srgbClr val="4D4D4D"/>
                </a:solidFill>
                <a:latin typeface="Helvetica Neue" pitchFamily="34" charset="0"/>
                <a:cs typeface="Helvetica Neue" pitchFamily="34" charset="0"/>
              </a:rPr>
              <a:t>Emergency Transition to a Virtual Campus:</a:t>
            </a:r>
          </a:p>
          <a:p>
            <a:pPr algn="ctr"/>
            <a:r>
              <a:rPr lang="en-US" sz="4800" dirty="0" smtClean="0">
                <a:solidFill>
                  <a:srgbClr val="4D4D4D"/>
                </a:solidFill>
                <a:latin typeface="Helvetica Neue" pitchFamily="34" charset="0"/>
                <a:cs typeface="Helvetica Neue" pitchFamily="34" charset="0"/>
              </a:rPr>
              <a:t>Student Survey</a:t>
            </a:r>
            <a:endParaRPr lang="en-US" sz="4800" dirty="0"/>
          </a:p>
        </p:txBody>
      </p:sp>
      <p:sp>
        <p:nvSpPr>
          <p:cNvPr id="3" name="Object 2"/>
          <p:cNvSpPr txBox="1"/>
          <p:nvPr/>
        </p:nvSpPr>
        <p:spPr>
          <a:xfrm>
            <a:off x="457200" y="4704999"/>
            <a:ext cx="82296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pPr algn="ctr"/>
            <a:r>
              <a:rPr lang="en-US" sz="1400" dirty="0" smtClean="0">
                <a:solidFill>
                  <a:srgbClr val="7F7F7F"/>
                </a:solidFill>
                <a:latin typeface="Helvetica" pitchFamily="34" charset="0"/>
                <a:cs typeface="Helvetica" pitchFamily="34" charset="0"/>
              </a:rPr>
              <a:t>Office of Planning, Research &amp; Institutional Effectiveness</a:t>
            </a:r>
          </a:p>
          <a:p>
            <a:pPr algn="ctr"/>
            <a:r>
              <a:rPr lang="en-US" sz="1400" dirty="0">
                <a:solidFill>
                  <a:srgbClr val="7F7F7F"/>
                </a:solidFill>
                <a:latin typeface="Helvetica" pitchFamily="34" charset="0"/>
                <a:cs typeface="Helvetica" pitchFamily="34" charset="0"/>
              </a:rPr>
              <a:t>&amp;</a:t>
            </a:r>
            <a:endParaRPr lang="en-US" sz="1400" dirty="0" smtClean="0">
              <a:solidFill>
                <a:srgbClr val="7F7F7F"/>
              </a:solidFill>
              <a:latin typeface="Helvetica" pitchFamily="34" charset="0"/>
              <a:cs typeface="Helvetica" pitchFamily="34" charset="0"/>
            </a:endParaRPr>
          </a:p>
          <a:p>
            <a:pPr algn="ctr"/>
            <a:r>
              <a:rPr lang="en-US" sz="1400" dirty="0" smtClean="0">
                <a:solidFill>
                  <a:srgbClr val="7F7F7F"/>
                </a:solidFill>
                <a:latin typeface="Helvetica" pitchFamily="34" charset="0"/>
                <a:cs typeface="Helvetica" pitchFamily="34" charset="0"/>
              </a:rPr>
              <a:t>Welcome Center Team</a:t>
            </a:r>
          </a:p>
          <a:p>
            <a:pPr algn="ctr"/>
            <a:r>
              <a:rPr lang="en-US" sz="1400" dirty="0" smtClean="0">
                <a:solidFill>
                  <a:srgbClr val="7F7F7F"/>
                </a:solidFill>
                <a:latin typeface="Helvetica" pitchFamily="34" charset="0"/>
                <a:cs typeface="Helvetica" pitchFamily="34" charset="0"/>
              </a:rPr>
              <a:t>April 10, 2020</a:t>
            </a:r>
            <a:endParaRPr lang="en-US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8664" y="781051"/>
            <a:ext cx="3606672" cy="16196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200000" y="140000"/>
            <a:ext cx="82296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2200" dirty="0"/>
              <a:t>Q7 - The College would like to make sure you have everything you need to be successful online. What’s the best way for college staff to contact you?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8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4438580"/>
              </p:ext>
            </p:extLst>
          </p:nvPr>
        </p:nvGraphicFramePr>
        <p:xfrm>
          <a:off x="409575" y="1524000"/>
          <a:ext cx="8172450" cy="4857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200000" y="140000"/>
            <a:ext cx="82296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2200" dirty="0"/>
              <a:t>Q9 - Are you considering withdrawing from any of your classes this semester?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8909218"/>
              </p:ext>
            </p:extLst>
          </p:nvPr>
        </p:nvGraphicFramePr>
        <p:xfrm>
          <a:off x="438150" y="1438275"/>
          <a:ext cx="8191500" cy="4781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200000" y="140000"/>
            <a:ext cx="82296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2200" dirty="0"/>
              <a:t>Q10 - If instruction remains primarily online due to the Pandemic, are you likely to enroll in classes this Summer?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0907167"/>
              </p:ext>
            </p:extLst>
          </p:nvPr>
        </p:nvGraphicFramePr>
        <p:xfrm>
          <a:off x="352425" y="1247775"/>
          <a:ext cx="8248650" cy="5057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200000" y="140000"/>
            <a:ext cx="82296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2200" dirty="0"/>
              <a:t>Q11 - With the Shelter in Place order, please let us know your level of concern about the following in terms of your being able to complete the semester?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B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7439007"/>
              </p:ext>
            </p:extLst>
          </p:nvPr>
        </p:nvGraphicFramePr>
        <p:xfrm>
          <a:off x="533400" y="1428750"/>
          <a:ext cx="8058150" cy="4991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433C9-A3A7-4044-9149-56910AAE0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Response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1BC9B-BF91-430C-8A27-C1EDBB9DF1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Requiring concurrent attendance is difficult for those with family</a:t>
            </a:r>
          </a:p>
          <a:p>
            <a:pPr lv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Even those who were online before are having trouble</a:t>
            </a:r>
          </a:p>
          <a:p>
            <a:pPr lv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There is a general concern about lab courses and getting the practical experience</a:t>
            </a:r>
          </a:p>
          <a:p>
            <a:pPr lv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Students are unsure about how they can access student services</a:t>
            </a:r>
          </a:p>
          <a:p>
            <a:pPr lvl="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The most common </a:t>
            </a:r>
            <a:r>
              <a:rPr lang="en-US" sz="2800" dirty="0" smtClean="0"/>
              <a:t>concern is resource (money).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62820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7780F-430D-44E3-B3C7-FCC8B1F51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 of respondent locations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33B86F-17A7-4E90-8328-A257AEBCDB2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774"/>
          <a:stretch/>
        </p:blipFill>
        <p:spPr>
          <a:xfrm>
            <a:off x="1657350" y="1286637"/>
            <a:ext cx="5981700" cy="5478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2952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Welcome Center One-on-One </a:t>
            </a:r>
            <a:br>
              <a:rPr lang="en-US" dirty="0" smtClean="0"/>
            </a:br>
            <a:r>
              <a:rPr lang="en-US" dirty="0" smtClean="0"/>
              <a:t>Follow-Up with Students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6338" y="1543050"/>
            <a:ext cx="9856270" cy="4943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9672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5113"/>
            <a:ext cx="8229600" cy="1143000"/>
          </a:xfrm>
        </p:spPr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4525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smtClean="0"/>
              <a:t>These results are posted on the PRIE website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hlinkClick r:id="rId2"/>
              </a:rPr>
              <a:t>https://canadacollege.edu/prie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35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22E8D-EB0F-418D-AF84-68ACF013F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 Validity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561752-9CEE-4660-B82C-1472ED00AA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74345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23% response rate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942 out of 4,135 students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Sample is representative of our overall student body</a:t>
            </a:r>
            <a:endParaRPr lang="en-US" sz="2800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 </a:t>
            </a:r>
            <a:r>
              <a:rPr lang="en-US" sz="2400" dirty="0" smtClean="0"/>
              <a:t>Male students are under-represented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699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200000" y="140000"/>
            <a:ext cx="82296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2200" dirty="0"/>
              <a:t>Q1 - How would you rate your recent experience transitioning to online instruction?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2144016"/>
              </p:ext>
            </p:extLst>
          </p:nvPr>
        </p:nvGraphicFramePr>
        <p:xfrm>
          <a:off x="247600" y="1171574"/>
          <a:ext cx="7886675" cy="5400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200000" y="140000"/>
            <a:ext cx="82296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2200" dirty="0"/>
              <a:t>Q1 - How would you rate your recent experience transitioning to online instruction?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247600" y="1171574"/>
          <a:ext cx="7886675" cy="5400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082747" y="1018022"/>
            <a:ext cx="2792896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Low income students were more likely to experience the transition as “very” or “somewhat” challenging</a:t>
            </a:r>
          </a:p>
        </p:txBody>
      </p:sp>
    </p:spTree>
    <p:extLst>
      <p:ext uri="{BB962C8B-B14F-4D97-AF65-F5344CB8AC3E}">
        <p14:creationId xmlns:p14="http://schemas.microsoft.com/office/powerpoint/2010/main" val="845541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200000" y="140000"/>
            <a:ext cx="82296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2200" dirty="0"/>
              <a:t>Q2 - Do you have access to: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6017474"/>
              </p:ext>
            </p:extLst>
          </p:nvPr>
        </p:nvGraphicFramePr>
        <p:xfrm>
          <a:off x="347870" y="874643"/>
          <a:ext cx="8174338" cy="53981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200000" y="140000"/>
            <a:ext cx="82296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2200" dirty="0"/>
              <a:t>Q3 - What is your primary way of accessing online instruction?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4726799"/>
              </p:ext>
            </p:extLst>
          </p:nvPr>
        </p:nvGraphicFramePr>
        <p:xfrm>
          <a:off x="347871" y="874643"/>
          <a:ext cx="8239538" cy="55460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200000" y="140000"/>
            <a:ext cx="82296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2200" dirty="0"/>
              <a:t>Q4 - Are you worried about running out of data on your cell phone?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4143905"/>
              </p:ext>
            </p:extLst>
          </p:nvPr>
        </p:nvGraphicFramePr>
        <p:xfrm>
          <a:off x="428625" y="809624"/>
          <a:ext cx="8486775" cy="5705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8629139"/>
              </p:ext>
            </p:extLst>
          </p:nvPr>
        </p:nvGraphicFramePr>
        <p:xfrm>
          <a:off x="323850" y="904875"/>
          <a:ext cx="8343900" cy="5610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 txBox="1"/>
          <p:nvPr/>
        </p:nvSpPr>
        <p:spPr>
          <a:xfrm>
            <a:off x="200000" y="140000"/>
            <a:ext cx="82296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2200" dirty="0"/>
              <a:t>Q5 - In addition to your professors, are you in touch with other college staff?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0000000-0008-0000-0000-000007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3384085"/>
              </p:ext>
            </p:extLst>
          </p:nvPr>
        </p:nvGraphicFramePr>
        <p:xfrm>
          <a:off x="342899" y="1066800"/>
          <a:ext cx="8220075" cy="5619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52450" y="747713"/>
            <a:ext cx="10327904" cy="6110287"/>
          </a:xfrm>
          <a:prstGeom prst="rect">
            <a:avLst/>
          </a:prstGeom>
        </p:spPr>
      </p:pic>
      <p:sp>
        <p:nvSpPr>
          <p:cNvPr id="6" name="Object 1"/>
          <p:cNvSpPr txBox="1"/>
          <p:nvPr/>
        </p:nvSpPr>
        <p:spPr>
          <a:xfrm>
            <a:off x="200000" y="140000"/>
            <a:ext cx="8229600" cy="36933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2200" dirty="0" smtClean="0"/>
              <a:t>Q6 – Please let us know who is supporting you to be successful online (name of college staff person or program)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85535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551A415522C74CB2195B1A777E9A7C" ma:contentTypeVersion="13" ma:contentTypeDescription="Create a new document." ma:contentTypeScope="" ma:versionID="618bc19bae1ae606cfd6804c8e2176d6">
  <xsd:schema xmlns:xsd="http://www.w3.org/2001/XMLSchema" xmlns:xs="http://www.w3.org/2001/XMLSchema" xmlns:p="http://schemas.microsoft.com/office/2006/metadata/properties" xmlns:ns3="2bc55ecc-363e-43e9-bfac-4ba2e86f45ee" xmlns:ns4="bb5bbb0b-6c89-44d7-be61-0adfe653f983" targetNamespace="http://schemas.microsoft.com/office/2006/metadata/properties" ma:root="true" ma:fieldsID="e0599e1f8396ab867dd6a01ab5d3ef8a" ns3:_="" ns4:_="">
    <xsd:import namespace="2bc55ecc-363e-43e9-bfac-4ba2e86f45ee"/>
    <xsd:import namespace="bb5bbb0b-6c89-44d7-be61-0adfe653f9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c55ecc-363e-43e9-bfac-4ba2e86f45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5bbb0b-6c89-44d7-be61-0adfe653f98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2E1DEB6-819F-461F-BA7A-DD7CBE5A5121}">
  <ds:schemaRefs>
    <ds:schemaRef ds:uri="http://www.w3.org/XML/1998/namespace"/>
    <ds:schemaRef ds:uri="bb5bbb0b-6c89-44d7-be61-0adfe653f983"/>
    <ds:schemaRef ds:uri="2bc55ecc-363e-43e9-bfac-4ba2e86f45ee"/>
    <ds:schemaRef ds:uri="http://schemas.microsoft.com/office/2006/documentManagement/types"/>
    <ds:schemaRef ds:uri="http://purl.org/dc/elements/1.1/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0D7F7ED8-7EAC-4E9D-A69D-7A605D4C4E9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EE74009-56DB-4559-AB53-154B315D15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c55ecc-363e-43e9-bfac-4ba2e86f45ee"/>
    <ds:schemaRef ds:uri="bb5bbb0b-6c89-44d7-be61-0adfe653f9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353</Words>
  <Application>Microsoft Office PowerPoint</Application>
  <PresentationFormat>On-screen Show (4:3)</PresentationFormat>
  <Paragraphs>37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Helvetica</vt:lpstr>
      <vt:lpstr>Helvetica Neue</vt:lpstr>
      <vt:lpstr>Wingdings</vt:lpstr>
      <vt:lpstr>Office Theme</vt:lpstr>
      <vt:lpstr>PowerPoint Presentation</vt:lpstr>
      <vt:lpstr>Survey Validity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Free Response Summary</vt:lpstr>
      <vt:lpstr>Map of respondent locations</vt:lpstr>
      <vt:lpstr>Welcome Center One-on-One  Follow-Up with Students</vt:lpstr>
      <vt:lpstr>Thank you!</vt:lpstr>
    </vt:vector>
  </TitlesOfParts>
  <Company>officegen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officegen</dc:creator>
  <cp:lastModifiedBy>Engel, Karen</cp:lastModifiedBy>
  <cp:revision>25</cp:revision>
  <dcterms:created xsi:type="dcterms:W3CDTF">2020-04-01T21:55:54Z</dcterms:created>
  <dcterms:modified xsi:type="dcterms:W3CDTF">2020-04-10T20:59:45Z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0x01010029551A415522C74CB2195B1A777E9A7C</vt:lpwstr>
  </property>
</Properties>
</file>