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2" r:id="rId4"/>
  </p:sldMasterIdLst>
  <p:notesMasterIdLst>
    <p:notesMasterId r:id="rId12"/>
  </p:notesMasterIdLst>
  <p:sldIdLst>
    <p:sldId id="256" r:id="rId5"/>
    <p:sldId id="261" r:id="rId6"/>
    <p:sldId id="258" r:id="rId7"/>
    <p:sldId id="260" r:id="rId8"/>
    <p:sldId id="262" r:id="rId9"/>
    <p:sldId id="25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BD312-4119-4DEE-AEAE-3015DA51949D}" type="datetimeFigureOut">
              <a:rPr lang="en-US" smtClean="0"/>
              <a:t>10/30/2014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05C33-0ABD-44FF-8174-5D81FCE8F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66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05C33-0ABD-44FF-8174-5D81FCE8FD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6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416ED-49CA-4C32-9631-0F360A9E5F6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2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CBB73-F9EE-41C1-91EC-FC199D48D60B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5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BE7C7-94C1-4B30-AF2F-9C37A3C3C28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9834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DD9A-EB3F-4A41-8E5A-0CAC840CA1FE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4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D9060-57FB-487F-8CB4-DF270C1BE893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321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0543-3006-4A5D-A2EB-063C0311D24F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26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AA030-2881-45B4-9AFB-AB6ACE5D5F23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1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FEC8-9E21-46CB-8B69-9CD6843EB8F5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4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DD60-6EEE-4052-BA88-E9E28279B28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1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A2D97-7F60-471B-8DBB-434E9FD4CCE0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8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884A1-3B43-49F7-9D82-D4B1EDB0044B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6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E90C-2CB0-46F4-94F4-539D304C1E57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4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259-9D83-4688-8A1E-AD48B43D8D1F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3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787C-B615-4687-8422-029F5672B735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8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A78-22D9-49B0-8077-5FA55FFA4385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8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EE5EE-8C41-4D74-93A8-252E71ADB88B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21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C70DF-6D67-4097-9C12-F16765D1B50B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655864"/>
            <a:ext cx="8915399" cy="2262781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Cañada College</a:t>
            </a:r>
            <a:br>
              <a:rPr lang="en-US" b="1" dirty="0" smtClean="0">
                <a:latin typeface="Calibri" panose="020F050202020403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</a:rPr>
              <a:t>Educational Master Plan </a:t>
            </a:r>
            <a:br>
              <a:rPr lang="en-US" b="1" dirty="0" smtClean="0">
                <a:latin typeface="Calibri" panose="020F0502020204030204" pitchFamily="34" charset="0"/>
              </a:rPr>
            </a:br>
            <a:r>
              <a:rPr lang="en-US" b="1" dirty="0" smtClean="0">
                <a:latin typeface="Calibri" panose="020F0502020204030204" pitchFamily="34" charset="0"/>
              </a:rPr>
              <a:t>Progress Report 2013-14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3431116"/>
            <a:ext cx="8915399" cy="2561971"/>
          </a:xfrm>
        </p:spPr>
        <p:txBody>
          <a:bodyPr>
            <a:noAutofit/>
          </a:bodyPr>
          <a:lstStyle/>
          <a:p>
            <a:r>
              <a:rPr lang="en-US" sz="2000" dirty="0" smtClean="0"/>
              <a:t>Prepared for Planning &amp; Budgeting Council</a:t>
            </a:r>
          </a:p>
          <a:p>
            <a:r>
              <a:rPr lang="en-US" sz="2000" dirty="0" smtClean="0"/>
              <a:t>Prepared by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	PBC Co-Chairs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	Responsible Parties for Each Objective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Dean </a:t>
            </a:r>
            <a:r>
              <a:rPr lang="en-US" dirty="0"/>
              <a:t>of Planning, Research, and Institutional Effectiveness</a:t>
            </a:r>
          </a:p>
          <a:p>
            <a:r>
              <a:rPr lang="en-US" dirty="0" smtClean="0"/>
              <a:t>October 15, </a:t>
            </a:r>
            <a:r>
              <a:rPr lang="en-US" dirty="0" smtClean="0"/>
              <a:t>2014, </a:t>
            </a:r>
            <a:r>
              <a:rPr lang="en-US" smtClean="0"/>
              <a:t>updated October 30, 2014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3572-D269-489B-9E38-A14403D0C24C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6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781" y="370180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EMP Goals and Objectives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068" y="1264555"/>
            <a:ext cx="8915400" cy="4617323"/>
          </a:xfrm>
        </p:spPr>
        <p:txBody>
          <a:bodyPr>
            <a:noAutofit/>
          </a:bodyPr>
          <a:lstStyle/>
          <a:p>
            <a:r>
              <a:rPr lang="en-US" sz="2400" dirty="0" smtClean="0"/>
              <a:t>4 Goals:</a:t>
            </a:r>
          </a:p>
          <a:p>
            <a:pPr lvl="1"/>
            <a:r>
              <a:rPr lang="en-US" sz="2000" dirty="0" smtClean="0"/>
              <a:t>Teaching and Learning</a:t>
            </a:r>
          </a:p>
          <a:p>
            <a:pPr lvl="1"/>
            <a:r>
              <a:rPr lang="en-US" sz="2000" dirty="0" smtClean="0"/>
              <a:t>Completion</a:t>
            </a:r>
          </a:p>
          <a:p>
            <a:pPr lvl="1"/>
            <a:r>
              <a:rPr lang="en-US" sz="2000" dirty="0" smtClean="0"/>
              <a:t>Community Connections</a:t>
            </a:r>
          </a:p>
          <a:p>
            <a:pPr lvl="1"/>
            <a:r>
              <a:rPr lang="en-US" sz="2000" dirty="0" smtClean="0"/>
              <a:t>Global and Sustainable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25 objectives</a:t>
            </a:r>
          </a:p>
          <a:p>
            <a:pPr lvl="1"/>
            <a:r>
              <a:rPr lang="en-US" sz="2000" dirty="0"/>
              <a:t>Teaching and </a:t>
            </a:r>
            <a:r>
              <a:rPr lang="en-US" sz="2000" dirty="0" smtClean="0"/>
              <a:t>Learning: 5 objectives</a:t>
            </a:r>
            <a:endParaRPr lang="en-US" sz="2000" dirty="0"/>
          </a:p>
          <a:p>
            <a:pPr lvl="1"/>
            <a:r>
              <a:rPr lang="en-US" sz="2000" dirty="0" smtClean="0"/>
              <a:t>Completion: 12 objectives</a:t>
            </a:r>
            <a:endParaRPr lang="en-US" sz="2000" dirty="0"/>
          </a:p>
          <a:p>
            <a:pPr lvl="1"/>
            <a:r>
              <a:rPr lang="en-US" sz="2000" dirty="0"/>
              <a:t>Community </a:t>
            </a:r>
            <a:r>
              <a:rPr lang="en-US" sz="2000" dirty="0" smtClean="0"/>
              <a:t>Connections: 4 objectives</a:t>
            </a:r>
            <a:endParaRPr lang="en-US" sz="2000" dirty="0"/>
          </a:p>
          <a:p>
            <a:pPr lvl="1"/>
            <a:r>
              <a:rPr lang="en-US" sz="2000" dirty="0"/>
              <a:t>Global and </a:t>
            </a:r>
            <a:r>
              <a:rPr lang="en-US" sz="2000" dirty="0" smtClean="0"/>
              <a:t>Sustainable: 4 objectives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DD60-6EEE-4052-BA88-E9E28279B28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610" y="329899"/>
            <a:ext cx="9325202" cy="128089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EMP Goals and Objectives Accomplishment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610" y="1986714"/>
            <a:ext cx="10076317" cy="400622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 Goals</a:t>
            </a:r>
          </a:p>
          <a:p>
            <a:r>
              <a:rPr lang="en-US" sz="3200" dirty="0" smtClean="0"/>
              <a:t>25 objectives</a:t>
            </a:r>
          </a:p>
          <a:p>
            <a:pPr lvl="1"/>
            <a:r>
              <a:rPr lang="en-US" sz="2800" dirty="0" smtClean="0"/>
              <a:t>14 objectives –100% accomplished</a:t>
            </a:r>
          </a:p>
          <a:p>
            <a:pPr lvl="1"/>
            <a:r>
              <a:rPr lang="en-US" sz="2800" dirty="0" smtClean="0"/>
              <a:t>2 objectives – 80+% accomplished (2.8 &amp; 4.2)</a:t>
            </a:r>
          </a:p>
          <a:p>
            <a:pPr lvl="1"/>
            <a:r>
              <a:rPr lang="en-US" sz="2800" dirty="0" smtClean="0"/>
              <a:t>6 objectives – 50% accomplished (2.4, 2.7, 2.10, 2.11, 3.3 &amp; 4.4)</a:t>
            </a:r>
          </a:p>
          <a:p>
            <a:pPr lvl="1"/>
            <a:r>
              <a:rPr lang="en-US" sz="2800" dirty="0"/>
              <a:t>3</a:t>
            </a:r>
            <a:r>
              <a:rPr lang="en-US" sz="2800" dirty="0" smtClean="0"/>
              <a:t> objectives – 25+% accomplished (1.3,1.5, &amp; 4.3)</a:t>
            </a:r>
          </a:p>
          <a:p>
            <a:pPr lvl="1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DD60-6EEE-4052-BA88-E9E28279B28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4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 rot="16200000">
            <a:off x="-1764738" y="3174835"/>
            <a:ext cx="5147354" cy="1280890"/>
          </a:xfrm>
        </p:spPr>
        <p:txBody>
          <a:bodyPr/>
          <a:lstStyle/>
          <a:p>
            <a:pPr algn="r"/>
            <a:r>
              <a:rPr lang="en-US" b="1" dirty="0" smtClean="0"/>
              <a:t>Accomplishment by Objectives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405155" y="6442569"/>
            <a:ext cx="1146283" cy="370396"/>
          </a:xfrm>
        </p:spPr>
        <p:txBody>
          <a:bodyPr/>
          <a:lstStyle/>
          <a:p>
            <a:fld id="{271EF259-9D83-4688-8A1E-AD48B43D8D1F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2127" y="6462279"/>
            <a:ext cx="7619999" cy="365125"/>
          </a:xfrm>
        </p:spPr>
        <p:txBody>
          <a:bodyPr/>
          <a:lstStyle/>
          <a:p>
            <a:r>
              <a:rPr lang="en-US" dirty="0" smtClean="0"/>
              <a:t>PRIE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384" y="240030"/>
            <a:ext cx="10605455" cy="620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 rot="16200000">
            <a:off x="-1813172" y="3293761"/>
            <a:ext cx="5317332" cy="1280890"/>
          </a:xfrm>
        </p:spPr>
        <p:txBody>
          <a:bodyPr/>
          <a:lstStyle/>
          <a:p>
            <a:pPr algn="r"/>
            <a:r>
              <a:rPr lang="en-US" b="1" dirty="0" smtClean="0"/>
              <a:t>Accomplishment by Goals and Objectives</a:t>
            </a:r>
            <a:endParaRPr lang="en-US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94456" y="6519113"/>
            <a:ext cx="1146283" cy="370396"/>
          </a:xfrm>
        </p:spPr>
        <p:txBody>
          <a:bodyPr/>
          <a:lstStyle/>
          <a:p>
            <a:fld id="{084C787C-B615-4687-8422-029F5672B735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25926" y="6480700"/>
            <a:ext cx="7619999" cy="365125"/>
          </a:xfrm>
        </p:spPr>
        <p:txBody>
          <a:bodyPr/>
          <a:lstStyle/>
          <a:p>
            <a:r>
              <a:rPr lang="en-US" dirty="0" smtClean="0"/>
              <a:t>PRIE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770" y="184006"/>
            <a:ext cx="10476661" cy="640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3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16200000">
            <a:off x="-1915885" y="3248446"/>
            <a:ext cx="5386840" cy="1280890"/>
          </a:xfrm>
        </p:spPr>
        <p:txBody>
          <a:bodyPr/>
          <a:lstStyle/>
          <a:p>
            <a:pPr algn="r"/>
            <a:r>
              <a:rPr lang="en-US" b="1" dirty="0" smtClean="0"/>
              <a:t>Proposed Changes for  2014-2015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83383" y="6401528"/>
            <a:ext cx="1146283" cy="370396"/>
          </a:xfrm>
        </p:spPr>
        <p:txBody>
          <a:bodyPr/>
          <a:lstStyle/>
          <a:p>
            <a:fld id="{2464F9A6-5075-4260-B8D1-A2DF5A20D832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58584" y="6399748"/>
            <a:ext cx="7619999" cy="365125"/>
          </a:xfrm>
        </p:spPr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190" y="240030"/>
            <a:ext cx="10447020" cy="588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1916"/>
            <a:ext cx="8915400" cy="441930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Responsible Parties</a:t>
            </a:r>
          </a:p>
          <a:p>
            <a:pPr lvl="1"/>
            <a:r>
              <a:rPr lang="en-US" sz="1800" dirty="0" smtClean="0"/>
              <a:t>Larry Buckley (Objectives 3.1 &amp; 3.2)</a:t>
            </a:r>
          </a:p>
          <a:p>
            <a:pPr lvl="1"/>
            <a:r>
              <a:rPr lang="en-US" sz="1800" dirty="0" smtClean="0"/>
              <a:t>Gregory Anderson (Objectives 1.2, 1.5, &amp; 4.3)</a:t>
            </a:r>
          </a:p>
          <a:p>
            <a:pPr lvl="1"/>
            <a:r>
              <a:rPr lang="en-US" sz="1800" dirty="0" smtClean="0"/>
              <a:t>Robin Richard (Objectives 1.3, 1.4, &amp; 4.2)</a:t>
            </a:r>
          </a:p>
          <a:p>
            <a:pPr lvl="1"/>
            <a:r>
              <a:rPr lang="en-US" sz="1800" dirty="0" smtClean="0"/>
              <a:t>David Johnson (Objective 4.1)</a:t>
            </a:r>
          </a:p>
          <a:p>
            <a:pPr lvl="1"/>
            <a:r>
              <a:rPr lang="en-US" sz="1800" dirty="0" smtClean="0"/>
              <a:t>Anniqua Rana (Objectives 2.7, 2.8, &amp; 3.3)</a:t>
            </a:r>
          </a:p>
          <a:p>
            <a:pPr lvl="1"/>
            <a:r>
              <a:rPr lang="en-US" sz="1800" dirty="0" smtClean="0"/>
              <a:t>Kim Lopez (Objectives 2.1, 2.2, 2.3, 2.6, 2.9, 2.10, 2.11, 3.3, &amp; 4.2)</a:t>
            </a:r>
          </a:p>
          <a:p>
            <a:pPr lvl="1"/>
            <a:r>
              <a:rPr lang="en-US" sz="1800" dirty="0" smtClean="0"/>
              <a:t>Linda Hayes (Objectives 2.4 &amp; 3.4)</a:t>
            </a:r>
          </a:p>
          <a:p>
            <a:pPr lvl="1"/>
            <a:r>
              <a:rPr lang="en-US" sz="1800" dirty="0" smtClean="0"/>
              <a:t>Susan Mahoney (Objective 4.4)</a:t>
            </a:r>
          </a:p>
          <a:p>
            <a:pPr lvl="1"/>
            <a:r>
              <a:rPr lang="en-US" sz="1800" dirty="0" smtClean="0"/>
              <a:t>Margie Carrington (Objective 2.5)</a:t>
            </a:r>
          </a:p>
          <a:p>
            <a:pPr lvl="1"/>
            <a:r>
              <a:rPr lang="en-US" sz="1800" dirty="0" smtClean="0"/>
              <a:t>Chialin Hsieh (Objective 1.1 &amp; 2.12)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FDD60-6EEE-4052-BA88-E9E28279B284}" type="datetime1">
              <a:rPr lang="en-US" smtClean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D0E266095DA54A824046ACB15E5704" ma:contentTypeVersion="1" ma:contentTypeDescription="Create a new document." ma:contentTypeScope="" ma:versionID="6f21b996ce77c9c51bfbae84cee0d66d">
  <xsd:schema xmlns:xsd="http://www.w3.org/2001/XMLSchema" xmlns:xs="http://www.w3.org/2001/XMLSchema" xmlns:p="http://schemas.microsoft.com/office/2006/metadata/properties" xmlns:ns2="e4b7b197-fdbf-4ff3-817b-a66aae4db755" targetNamespace="http://schemas.microsoft.com/office/2006/metadata/properties" ma:root="true" ma:fieldsID="f78c880c276a5ee14393d8a674a8a957" ns2:_="">
    <xsd:import namespace="e4b7b197-fdbf-4ff3-817b-a66aae4db755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b7b197-fdbf-4ff3-817b-a66aae4db7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779BF7-3729-4EA6-83F4-4F0889BECA5C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e4b7b197-fdbf-4ff3-817b-a66aae4db755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5195A5-3E86-4FA9-813B-2ECE79E76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b7b197-fdbf-4ff3-817b-a66aae4db7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E6C8D3-63FC-4952-AB7B-C14186AD0A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210</TotalTime>
  <Words>241</Words>
  <Application>Microsoft Office PowerPoint</Application>
  <PresentationFormat>Widescreen</PresentationFormat>
  <Paragraphs>64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Wisp</vt:lpstr>
      <vt:lpstr>Cañada College Educational Master Plan  Progress Report 2013-14</vt:lpstr>
      <vt:lpstr>EMP Goals and Objectives</vt:lpstr>
      <vt:lpstr>EMP Goals and Objectives Accomplishment</vt:lpstr>
      <vt:lpstr>Accomplishment by Objectives</vt:lpstr>
      <vt:lpstr>Accomplishment by Goals and Objectives</vt:lpstr>
      <vt:lpstr>Proposed Changes for  2014-2015</vt:lpstr>
      <vt:lpstr>Acknowledgment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Hsieh, Chialin</dc:creator>
  <cp:lastModifiedBy>Hsieh, Chialin</cp:lastModifiedBy>
  <cp:revision>22</cp:revision>
  <dcterms:created xsi:type="dcterms:W3CDTF">2014-09-20T05:07:13Z</dcterms:created>
  <dcterms:modified xsi:type="dcterms:W3CDTF">2014-10-30T17:17:55Z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0x010100AFD0E266095DA54A824046ACB15E5704</vt:lpwstr>
  </property>
</Properties>
</file>