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87" r:id="rId6"/>
    <p:sldId id="289" r:id="rId7"/>
    <p:sldId id="291" r:id="rId8"/>
    <p:sldId id="29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6316" autoAdjust="0"/>
  </p:normalViewPr>
  <p:slideViewPr>
    <p:cSldViewPr snapToGrid="0">
      <p:cViewPr varScale="1">
        <p:scale>
          <a:sx n="44" d="100"/>
          <a:sy n="44" d="100"/>
        </p:scale>
        <p:origin x="95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5-Year Trends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Sheet1!$B$14</c:f>
              <c:strCache>
                <c:ptCount val="1"/>
                <c:pt idx="0">
                  <c:v>AA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Sheet1!$A$15:$A$19</c:f>
              <c:strCache>
                <c:ptCount val="5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</c:strCache>
            </c:strRef>
          </c:cat>
          <c:val>
            <c:numRef>
              <c:f>Sheet1!$B$15:$B$19</c:f>
              <c:numCache>
                <c:formatCode>General</c:formatCode>
                <c:ptCount val="5"/>
                <c:pt idx="0">
                  <c:v>200</c:v>
                </c:pt>
                <c:pt idx="1">
                  <c:v>223</c:v>
                </c:pt>
                <c:pt idx="2">
                  <c:v>189</c:v>
                </c:pt>
                <c:pt idx="3">
                  <c:v>255</c:v>
                </c:pt>
                <c:pt idx="4">
                  <c:v>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FE-444D-9FA4-E3313424AB13}"/>
            </c:ext>
          </c:extLst>
        </c:ser>
        <c:ser>
          <c:idx val="1"/>
          <c:order val="1"/>
          <c:tx>
            <c:strRef>
              <c:f>Sheet1!$C$14</c:f>
              <c:strCache>
                <c:ptCount val="1"/>
                <c:pt idx="0">
                  <c:v>AA-T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2.9120598957092094E-2"/>
                  <c:y val="-2.42107932285816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BFE-444D-9FA4-E3313424AB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Sheet1!$A$15:$A$19</c:f>
              <c:strCache>
                <c:ptCount val="5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</c:strCache>
            </c:strRef>
          </c:cat>
          <c:val>
            <c:numRef>
              <c:f>Sheet1!$C$15:$C$19</c:f>
              <c:numCache>
                <c:formatCode>General</c:formatCode>
                <c:ptCount val="5"/>
                <c:pt idx="0">
                  <c:v>89</c:v>
                </c:pt>
                <c:pt idx="1">
                  <c:v>141</c:v>
                </c:pt>
                <c:pt idx="2">
                  <c:v>103</c:v>
                </c:pt>
                <c:pt idx="3">
                  <c:v>133</c:v>
                </c:pt>
                <c:pt idx="4">
                  <c:v>169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FE-444D-9FA4-E3313424AB13}"/>
            </c:ext>
          </c:extLst>
        </c:ser>
        <c:ser>
          <c:idx val="2"/>
          <c:order val="2"/>
          <c:tx>
            <c:strRef>
              <c:f>Sheet1!$D$14</c:f>
              <c:strCache>
                <c:ptCount val="1"/>
                <c:pt idx="0">
                  <c:v>AS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2.8031879089343268E-2"/>
                  <c:y val="1.3547706728597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BFE-444D-9FA4-E3313424AB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Sheet1!$A$15:$A$19</c:f>
              <c:strCache>
                <c:ptCount val="5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</c:strCache>
            </c:strRef>
          </c:cat>
          <c:val>
            <c:numRef>
              <c:f>Sheet1!$D$15:$D$19</c:f>
              <c:numCache>
                <c:formatCode>General</c:formatCode>
                <c:ptCount val="5"/>
                <c:pt idx="0">
                  <c:v>163</c:v>
                </c:pt>
                <c:pt idx="1">
                  <c:v>154</c:v>
                </c:pt>
                <c:pt idx="2">
                  <c:v>181</c:v>
                </c:pt>
                <c:pt idx="3">
                  <c:v>165</c:v>
                </c:pt>
                <c:pt idx="4">
                  <c:v>169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BFE-444D-9FA4-E3313424AB13}"/>
            </c:ext>
          </c:extLst>
        </c:ser>
        <c:ser>
          <c:idx val="3"/>
          <c:order val="3"/>
          <c:tx>
            <c:strRef>
              <c:f>Sheet1!$E$14</c:f>
              <c:strCache>
                <c:ptCount val="1"/>
                <c:pt idx="0">
                  <c:v>AS-T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Sheet1!$A$15:$A$19</c:f>
              <c:strCache>
                <c:ptCount val="5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</c:strCache>
            </c:strRef>
          </c:cat>
          <c:val>
            <c:numRef>
              <c:f>Sheet1!$E$15:$E$19</c:f>
              <c:numCache>
                <c:formatCode>General</c:formatCode>
                <c:ptCount val="5"/>
                <c:pt idx="0">
                  <c:v>49</c:v>
                </c:pt>
                <c:pt idx="1">
                  <c:v>71</c:v>
                </c:pt>
                <c:pt idx="2">
                  <c:v>96</c:v>
                </c:pt>
                <c:pt idx="3">
                  <c:v>77</c:v>
                </c:pt>
                <c:pt idx="4">
                  <c:v>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BFE-444D-9FA4-E3313424AB13}"/>
            </c:ext>
          </c:extLst>
        </c:ser>
        <c:ser>
          <c:idx val="4"/>
          <c:order val="4"/>
          <c:tx>
            <c:strRef>
              <c:f>Sheet1!$F$14</c:f>
              <c:strCache>
                <c:ptCount val="1"/>
                <c:pt idx="0">
                  <c:v>Certificate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Sheet1!$A$15:$A$19</c:f>
              <c:strCache>
                <c:ptCount val="5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</c:strCache>
            </c:strRef>
          </c:cat>
          <c:val>
            <c:numRef>
              <c:f>Sheet1!$F$15:$F$19</c:f>
              <c:numCache>
                <c:formatCode>General</c:formatCode>
                <c:ptCount val="5"/>
                <c:pt idx="0">
                  <c:v>250</c:v>
                </c:pt>
                <c:pt idx="1">
                  <c:v>299</c:v>
                </c:pt>
                <c:pt idx="2">
                  <c:v>373</c:v>
                </c:pt>
                <c:pt idx="3">
                  <c:v>289</c:v>
                </c:pt>
                <c:pt idx="4">
                  <c:v>259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BFE-444D-9FA4-E3313424AB1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31026000"/>
        <c:axId val="1831018512"/>
      </c:lineChart>
      <c:catAx>
        <c:axId val="183102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1018512"/>
        <c:crosses val="autoZero"/>
        <c:auto val="1"/>
        <c:lblAlgn val="ctr"/>
        <c:lblOffset val="100"/>
        <c:noMultiLvlLbl val="0"/>
      </c:catAx>
      <c:valAx>
        <c:axId val="1831018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1026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56514-66E4-4CA3-AB7A-30308FD1F6F8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56521-603C-46A6-973D-B34F68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96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0E93B-F34D-4A50-9F2D-E0EEC363A24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13A7-2106-4147-919E-30449282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2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0E93B-F34D-4A50-9F2D-E0EEC363A24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13A7-2106-4147-919E-30449282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2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0E93B-F34D-4A50-9F2D-E0EEC363A24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13A7-2106-4147-919E-30449282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7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0E93B-F34D-4A50-9F2D-E0EEC363A24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13A7-2106-4147-919E-30449282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0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0E93B-F34D-4A50-9F2D-E0EEC363A24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13A7-2106-4147-919E-30449282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5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0E93B-F34D-4A50-9F2D-E0EEC363A24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13A7-2106-4147-919E-30449282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6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0E93B-F34D-4A50-9F2D-E0EEC363A24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13A7-2106-4147-919E-30449282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3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0E93B-F34D-4A50-9F2D-E0EEC363A24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13A7-2106-4147-919E-30449282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1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0E93B-F34D-4A50-9F2D-E0EEC363A24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13A7-2106-4147-919E-30449282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88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0E93B-F34D-4A50-9F2D-E0EEC363A24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13A7-2106-4147-919E-30449282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7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0E93B-F34D-4A50-9F2D-E0EEC363A24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13A7-2106-4147-919E-30449282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5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0E93B-F34D-4A50-9F2D-E0EEC363A24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113A7-2106-4147-919E-30449282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5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Transfer </a:t>
            </a:r>
            <a:r>
              <a:rPr lang="en-US" dirty="0" smtClean="0"/>
              <a:t>Planning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February 16,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100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3219450" cy="1325563"/>
          </a:xfrm>
        </p:spPr>
        <p:txBody>
          <a:bodyPr/>
          <a:lstStyle/>
          <a:p>
            <a:r>
              <a:rPr lang="en-US" dirty="0" smtClean="0"/>
              <a:t>19-20 ADT’s:</a:t>
            </a:r>
            <a:br>
              <a:rPr lang="en-US" dirty="0" smtClean="0"/>
            </a:br>
            <a:r>
              <a:rPr lang="en-US" sz="3600" i="1" dirty="0" smtClean="0"/>
              <a:t>de-duplicated </a:t>
            </a:r>
            <a:endParaRPr lang="en-US" sz="3600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42512"/>
              </p:ext>
            </p:extLst>
          </p:nvPr>
        </p:nvGraphicFramePr>
        <p:xfrm>
          <a:off x="4560569" y="365125"/>
          <a:ext cx="7326631" cy="6115344"/>
        </p:xfrm>
        <a:graphic>
          <a:graphicData uri="http://schemas.openxmlformats.org/drawingml/2006/table">
            <a:tbl>
              <a:tblPr/>
              <a:tblGrid>
                <a:gridCol w="2714455">
                  <a:extLst>
                    <a:ext uri="{9D8B030D-6E8A-4147-A177-3AD203B41FA5}">
                      <a16:colId xmlns:a16="http://schemas.microsoft.com/office/drawing/2014/main" val="3560452752"/>
                    </a:ext>
                  </a:extLst>
                </a:gridCol>
                <a:gridCol w="1153044">
                  <a:extLst>
                    <a:ext uri="{9D8B030D-6E8A-4147-A177-3AD203B41FA5}">
                      <a16:colId xmlns:a16="http://schemas.microsoft.com/office/drawing/2014/main" val="3061800812"/>
                    </a:ext>
                  </a:extLst>
                </a:gridCol>
                <a:gridCol w="1153044">
                  <a:extLst>
                    <a:ext uri="{9D8B030D-6E8A-4147-A177-3AD203B41FA5}">
                      <a16:colId xmlns:a16="http://schemas.microsoft.com/office/drawing/2014/main" val="1474880417"/>
                    </a:ext>
                  </a:extLst>
                </a:gridCol>
                <a:gridCol w="1153044">
                  <a:extLst>
                    <a:ext uri="{9D8B030D-6E8A-4147-A177-3AD203B41FA5}">
                      <a16:colId xmlns:a16="http://schemas.microsoft.com/office/drawing/2014/main" val="1257915136"/>
                    </a:ext>
                  </a:extLst>
                </a:gridCol>
                <a:gridCol w="1153044">
                  <a:extLst>
                    <a:ext uri="{9D8B030D-6E8A-4147-A177-3AD203B41FA5}">
                      <a16:colId xmlns:a16="http://schemas.microsoft.com/office/drawing/2014/main" val="3547406019"/>
                    </a:ext>
                  </a:extLst>
                </a:gridCol>
              </a:tblGrid>
              <a:tr h="16085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Majors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AD-T Awards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9473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Psychology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16.02%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24.51%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1558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Administration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17.79%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06459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Sociology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7615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Economics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5421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Communication Studies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727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Mathematics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3974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Political Science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407275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Kinesiology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47414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Early Childhood Education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0542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Child &amp; Adolescent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06457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Computer Science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5069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Early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Childhood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Ed/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ECdev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04106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 History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6721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Biology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5118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History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0.88%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9100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Physics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24384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Work &amp;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Svcs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94615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Anthropology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6876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English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136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Nutrition &amp; Dietetics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520809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Spanish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81247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Studio Arts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54943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Elementary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4456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Science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0.53%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7504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Law, Public Policy &amp; Society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0.53%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138189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Philosophy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0.44%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09569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Theatre Arts 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0.44%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2868" marR="2868" marT="2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269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6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9761815"/>
              </p:ext>
            </p:extLst>
          </p:nvPr>
        </p:nvGraphicFramePr>
        <p:xfrm>
          <a:off x="285751" y="480060"/>
          <a:ext cx="11665076" cy="6275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8229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Matriculation Trends:  Fall 2020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29% of all applicants expressed interest in transferring</a:t>
            </a:r>
          </a:p>
          <a:p>
            <a:r>
              <a:rPr lang="en-US" dirty="0" smtClean="0"/>
              <a:t>52% of applicants who enrolled expressed interest in transferring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194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0" y="170815"/>
            <a:ext cx="10908030" cy="1325563"/>
          </a:xfrm>
        </p:spPr>
        <p:txBody>
          <a:bodyPr/>
          <a:lstStyle/>
          <a:p>
            <a:r>
              <a:rPr lang="en-US" dirty="0" smtClean="0"/>
              <a:t>Matriculation by Ed. Goal:  Fall 2020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071689"/>
              </p:ext>
            </p:extLst>
          </p:nvPr>
        </p:nvGraphicFramePr>
        <p:xfrm>
          <a:off x="2" y="1496378"/>
          <a:ext cx="12191998" cy="4835842"/>
        </p:xfrm>
        <a:graphic>
          <a:graphicData uri="http://schemas.openxmlformats.org/drawingml/2006/table">
            <a:tbl>
              <a:tblPr/>
              <a:tblGrid>
                <a:gridCol w="1834416">
                  <a:extLst>
                    <a:ext uri="{9D8B030D-6E8A-4147-A177-3AD203B41FA5}">
                      <a16:colId xmlns:a16="http://schemas.microsoft.com/office/drawing/2014/main" val="892874663"/>
                    </a:ext>
                  </a:extLst>
                </a:gridCol>
                <a:gridCol w="898490">
                  <a:extLst>
                    <a:ext uri="{9D8B030D-6E8A-4147-A177-3AD203B41FA5}">
                      <a16:colId xmlns:a16="http://schemas.microsoft.com/office/drawing/2014/main" val="3449406068"/>
                    </a:ext>
                  </a:extLst>
                </a:gridCol>
                <a:gridCol w="1310296">
                  <a:extLst>
                    <a:ext uri="{9D8B030D-6E8A-4147-A177-3AD203B41FA5}">
                      <a16:colId xmlns:a16="http://schemas.microsoft.com/office/drawing/2014/main" val="3533440699"/>
                    </a:ext>
                  </a:extLst>
                </a:gridCol>
                <a:gridCol w="1310296">
                  <a:extLst>
                    <a:ext uri="{9D8B030D-6E8A-4147-A177-3AD203B41FA5}">
                      <a16:colId xmlns:a16="http://schemas.microsoft.com/office/drawing/2014/main" val="2473706535"/>
                    </a:ext>
                  </a:extLst>
                </a:gridCol>
                <a:gridCol w="1310296">
                  <a:extLst>
                    <a:ext uri="{9D8B030D-6E8A-4147-A177-3AD203B41FA5}">
                      <a16:colId xmlns:a16="http://schemas.microsoft.com/office/drawing/2014/main" val="133496151"/>
                    </a:ext>
                  </a:extLst>
                </a:gridCol>
                <a:gridCol w="2108954">
                  <a:extLst>
                    <a:ext uri="{9D8B030D-6E8A-4147-A177-3AD203B41FA5}">
                      <a16:colId xmlns:a16="http://schemas.microsoft.com/office/drawing/2014/main" val="497685377"/>
                    </a:ext>
                  </a:extLst>
                </a:gridCol>
                <a:gridCol w="1310296">
                  <a:extLst>
                    <a:ext uri="{9D8B030D-6E8A-4147-A177-3AD203B41FA5}">
                      <a16:colId xmlns:a16="http://schemas.microsoft.com/office/drawing/2014/main" val="115001759"/>
                    </a:ext>
                  </a:extLst>
                </a:gridCol>
                <a:gridCol w="2108954">
                  <a:extLst>
                    <a:ext uri="{9D8B030D-6E8A-4147-A177-3AD203B41FA5}">
                      <a16:colId xmlns:a16="http://schemas.microsoft.com/office/drawing/2014/main" val="535690079"/>
                    </a:ext>
                  </a:extLst>
                </a:gridCol>
              </a:tblGrid>
              <a:tr h="30023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Education Goal</a:t>
                      </a:r>
                    </a:p>
                  </a:txBody>
                  <a:tcPr marL="4475" marR="4475" marT="4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D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Number of Applicants to Cañada in FA20</a:t>
                      </a:r>
                    </a:p>
                  </a:txBody>
                  <a:tcPr marL="4475" marR="4475" marT="4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D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# Enrolled</a:t>
                      </a: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FA20 </a:t>
                      </a:r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Applicants Who Enrolled at Cañada in FA20</a:t>
                      </a:r>
                    </a:p>
                  </a:txBody>
                  <a:tcPr marL="4475" marR="4475" marT="4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D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Enrolled</a:t>
                      </a: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</a:t>
                      </a:r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of FA20 Applicants Who Enrolled at Cañada in FA20</a:t>
                      </a:r>
                    </a:p>
                  </a:txBody>
                  <a:tcPr marL="4475" marR="4475" marT="4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D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SEP</a:t>
                      </a: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FA20 </a:t>
                      </a:r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Non-Exempt Applicants Who Completed an Abbrev. or Comp. Ed Plan in FA20</a:t>
                      </a:r>
                    </a:p>
                  </a:txBody>
                  <a:tcPr marL="4475" marR="4475" marT="4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D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SEP</a:t>
                      </a: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</a:t>
                      </a:r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of FA20 Applicants Who Completed an Abbrev. or Comp. Ed Plan at Any SMCCCD Institution in FA20 Among Those Applicants Who WERE NOT Marked as Exempt </a:t>
                      </a:r>
                    </a:p>
                  </a:txBody>
                  <a:tcPr marL="4475" marR="4475" marT="4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D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Oriented</a:t>
                      </a: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FA20 </a:t>
                      </a:r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Non-Exempt Applicants Who Completed an Orientation in FA20</a:t>
                      </a:r>
                    </a:p>
                  </a:txBody>
                  <a:tcPr marL="4475" marR="4475" marT="4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D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Oriented</a:t>
                      </a: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</a:t>
                      </a:r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of FA20 Applicants Who Completed an Orientation at Any SMCCCD Institution in FA20 Among Those Applicants Who WERE NOT Marked as Exempt </a:t>
                      </a:r>
                    </a:p>
                  </a:txBody>
                  <a:tcPr marL="4475" marR="4475" marT="4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477309"/>
                  </a:ext>
                </a:extLst>
              </a:tr>
              <a:tr h="861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Obtain an associate degree and transfer to a 4-year institution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1640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289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17.6%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15.0%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6.1%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067700"/>
                  </a:ext>
                </a:extLst>
              </a:tr>
              <a:tr h="6479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Transfer to a 4-year institution without an associate degree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421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18.5%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12.9%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6.7%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334982"/>
                  </a:ext>
                </a:extLst>
              </a:tr>
              <a:tr h="323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Undecided on goal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1975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2.6%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1.4%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2.3%</a:t>
                      </a:r>
                    </a:p>
                  </a:txBody>
                  <a:tcPr marL="4475" marR="4475" marT="4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3226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646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B0CA5F-6AB6-4900-B5B2-0877323E8D28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bb5bbb0b-6c89-44d7-be61-0adfe653f983"/>
    <ds:schemaRef ds:uri="http://schemas.openxmlformats.org/package/2006/metadata/core-properties"/>
    <ds:schemaRef ds:uri="http://schemas.microsoft.com/office/infopath/2007/PartnerControls"/>
    <ds:schemaRef ds:uri="2bc55ecc-363e-43e9-bfac-4ba2e86f45e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B3670D2-9E42-4F0D-AE95-A0D8EF4AAD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E4B9E4-0CC7-40B7-B080-ADECCB6CFA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439</Words>
  <Application>Microsoft Office PowerPoint</Application>
  <PresentationFormat>Widescreen</PresentationFormat>
  <Paragraphs>201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Transfer Planning Meeting</vt:lpstr>
      <vt:lpstr>19-20 ADT’s: de-duplicated </vt:lpstr>
      <vt:lpstr>PowerPoint Presentation</vt:lpstr>
      <vt:lpstr>Matriculation Trends:  Fall 2020</vt:lpstr>
      <vt:lpstr>Matriculation by Ed. Goal:  Fall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 Services Planning</dc:title>
  <dc:creator>Engel, Karen</dc:creator>
  <cp:lastModifiedBy>Engel, Karen</cp:lastModifiedBy>
  <cp:revision>36</cp:revision>
  <dcterms:created xsi:type="dcterms:W3CDTF">2020-10-09T18:57:41Z</dcterms:created>
  <dcterms:modified xsi:type="dcterms:W3CDTF">2021-02-16T21:15:04Z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