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62" r:id="rId2"/>
    <p:sldId id="333" r:id="rId3"/>
    <p:sldId id="334" r:id="rId4"/>
    <p:sldId id="301" r:id="rId5"/>
    <p:sldId id="285" r:id="rId6"/>
    <p:sldId id="286" r:id="rId7"/>
    <p:sldId id="287" r:id="rId8"/>
    <p:sldId id="288" r:id="rId9"/>
    <p:sldId id="321" r:id="rId10"/>
    <p:sldId id="326" r:id="rId11"/>
    <p:sldId id="323" r:id="rId12"/>
    <p:sldId id="327" r:id="rId13"/>
    <p:sldId id="324" r:id="rId14"/>
    <p:sldId id="325" r:id="rId15"/>
    <p:sldId id="291" r:id="rId16"/>
    <p:sldId id="292" r:id="rId17"/>
    <p:sldId id="296" r:id="rId18"/>
    <p:sldId id="314" r:id="rId19"/>
    <p:sldId id="330" r:id="rId20"/>
    <p:sldId id="266" r:id="rId21"/>
    <p:sldId id="267" r:id="rId22"/>
    <p:sldId id="268" r:id="rId23"/>
    <p:sldId id="332" r:id="rId24"/>
    <p:sldId id="269" r:id="rId25"/>
    <p:sldId id="316" r:id="rId26"/>
    <p:sldId id="317" r:id="rId27"/>
    <p:sldId id="318" r:id="rId28"/>
    <p:sldId id="319" r:id="rId29"/>
    <p:sldId id="320" r:id="rId30"/>
    <p:sldId id="264" r:id="rId31"/>
    <p:sldId id="265" r:id="rId32"/>
    <p:sldId id="284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Accreditation/Introduction/ISER%20overview%20data%20as%20of%202.24.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Accreditation/Introduction/ISER%20overview%20data%20as%20of%205.7.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Equity/SEA%20Plan/Cleaned%20up%20DI%20Analysis%20and%20remaining%20issues%20for%20SEAP%20as%20of%204.30.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Enrollment%20Management/SEM%20COMMITTEE/March%2013,%202019/Online_courses%20analysi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Enrollment%20Management/SEM%20COMMITTEE/March%2013,%202019/Online_courses%20analysi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Unduplicated Headcount (students) by Academic Year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Enrollment!$A$3:$F$3</c:f>
              <c:strCache>
                <c:ptCount val="6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  <c:pt idx="4">
                  <c:v>2017-18</c:v>
                </c:pt>
                <c:pt idx="5">
                  <c:v>2018-19</c:v>
                </c:pt>
              </c:strCache>
            </c:strRef>
          </c:cat>
          <c:val>
            <c:numRef>
              <c:f>Enrollment!$A$4:$F$4</c:f>
              <c:numCache>
                <c:formatCode>#,##0</c:formatCode>
                <c:ptCount val="6"/>
                <c:pt idx="0">
                  <c:v>11446</c:v>
                </c:pt>
                <c:pt idx="1">
                  <c:v>11695</c:v>
                </c:pt>
                <c:pt idx="2">
                  <c:v>11641</c:v>
                </c:pt>
                <c:pt idx="3">
                  <c:v>11278</c:v>
                </c:pt>
                <c:pt idx="4">
                  <c:v>10947</c:v>
                </c:pt>
                <c:pt idx="5">
                  <c:v>10919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13-4201-9CBA-59EEB8F45FC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10014848"/>
        <c:axId val="509995712"/>
      </c:barChart>
      <c:catAx>
        <c:axId val="510014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9995712"/>
        <c:crosses val="autoZero"/>
        <c:auto val="1"/>
        <c:lblAlgn val="ctr"/>
        <c:lblOffset val="100"/>
        <c:noMultiLvlLbl val="0"/>
      </c:catAx>
      <c:valAx>
        <c:axId val="509995712"/>
        <c:scaling>
          <c:orientation val="minMax"/>
          <c:min val="1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0014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Full Time Equivalent Students (FTES)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'[ISER overview data as of 5.7.19.xlsx]Enrollment'!$A$32:$F$32</c:f>
              <c:strCache>
                <c:ptCount val="6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  <c:pt idx="4">
                  <c:v>2017-18</c:v>
                </c:pt>
                <c:pt idx="5">
                  <c:v>2018-19</c:v>
                </c:pt>
              </c:strCache>
            </c:strRef>
          </c:cat>
          <c:val>
            <c:numRef>
              <c:f>'[ISER overview data as of 5.7.19.xlsx]Enrollment'!$A$33:$F$33</c:f>
              <c:numCache>
                <c:formatCode>#,##0</c:formatCode>
                <c:ptCount val="6"/>
                <c:pt idx="0">
                  <c:v>4224</c:v>
                </c:pt>
                <c:pt idx="1">
                  <c:v>4102</c:v>
                </c:pt>
                <c:pt idx="2">
                  <c:v>4051</c:v>
                </c:pt>
                <c:pt idx="3">
                  <c:v>3956</c:v>
                </c:pt>
                <c:pt idx="4">
                  <c:v>3664</c:v>
                </c:pt>
                <c:pt idx="5">
                  <c:v>3559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FC-4B68-ABC0-D5C9248F582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27137312"/>
        <c:axId val="527125248"/>
      </c:barChart>
      <c:catAx>
        <c:axId val="527137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125248"/>
        <c:crosses val="autoZero"/>
        <c:auto val="1"/>
        <c:lblAlgn val="ctr"/>
        <c:lblOffset val="100"/>
        <c:noMultiLvlLbl val="0"/>
      </c:catAx>
      <c:valAx>
        <c:axId val="527125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137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'Access data'!$G$3</c:f>
              <c:strCache>
                <c:ptCount val="1"/>
                <c:pt idx="0">
                  <c:v>Number of
Applicants
to Cañada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'Access data'!$F$4:$F$10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'Access data'!$G$4:$G$10</c:f>
              <c:numCache>
                <c:formatCode>_(* #,##0_);_(* \(#,##0\);_(* "-"??_);_(@_)</c:formatCode>
                <c:ptCount val="7"/>
                <c:pt idx="0">
                  <c:v>2830</c:v>
                </c:pt>
                <c:pt idx="1">
                  <c:v>2633</c:v>
                </c:pt>
                <c:pt idx="2">
                  <c:v>3100</c:v>
                </c:pt>
                <c:pt idx="3">
                  <c:v>2500</c:v>
                </c:pt>
                <c:pt idx="4">
                  <c:v>4051</c:v>
                </c:pt>
                <c:pt idx="5">
                  <c:v>4294</c:v>
                </c:pt>
                <c:pt idx="6">
                  <c:v>3700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87-4A7C-88B2-FA93DB0AA9D7}"/>
            </c:ext>
          </c:extLst>
        </c:ser>
        <c:ser>
          <c:idx val="1"/>
          <c:order val="1"/>
          <c:tx>
            <c:strRef>
              <c:f>'Access data'!$H$3</c:f>
              <c:strCache>
                <c:ptCount val="1"/>
                <c:pt idx="0">
                  <c:v>Enrolled at
Cañada
Within 1 Year of Applying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'Access data'!$F$4:$F$10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'Access data'!$H$4:$H$10</c:f>
              <c:numCache>
                <c:formatCode>_(* #,##0_);_(* \(#,##0\);_(* "-"??_);_(@_)</c:formatCode>
                <c:ptCount val="7"/>
                <c:pt idx="0">
                  <c:v>1869</c:v>
                </c:pt>
                <c:pt idx="1">
                  <c:v>1732</c:v>
                </c:pt>
                <c:pt idx="2">
                  <c:v>1738</c:v>
                </c:pt>
                <c:pt idx="3">
                  <c:v>1679</c:v>
                </c:pt>
                <c:pt idx="4">
                  <c:v>1587</c:v>
                </c:pt>
                <c:pt idx="5">
                  <c:v>1572</c:v>
                </c:pt>
                <c:pt idx="6">
                  <c:v>1257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87-4A7C-88B2-FA93DB0AA9D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23172895"/>
        <c:axId val="423176223"/>
      </c:barChart>
      <c:catAx>
        <c:axId val="4231728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3176223"/>
        <c:crosses val="autoZero"/>
        <c:auto val="1"/>
        <c:lblAlgn val="ctr"/>
        <c:lblOffset val="100"/>
        <c:noMultiLvlLbl val="0"/>
      </c:catAx>
      <c:valAx>
        <c:axId val="4231762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31728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833986740437251"/>
          <c:y val="0.78528363260994816"/>
          <c:w val="0.85110895149326526"/>
          <c:h val="0.199472464951027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6250827727136"/>
          <c:y val="8.8969464598792999E-2"/>
          <c:w val="0.56621752069516496"/>
          <c:h val="0.8167671674615859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CAA-40D1-84F0-12BEC9D3C4A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CAA-40D1-84F0-12BEC9D3C4A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CAA-40D1-84F0-12BEC9D3C4A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CAA-40D1-84F0-12BEC9D3C4A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CAA-40D1-84F0-12BEC9D3C4A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CAA-40D1-84F0-12BEC9D3C4A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'[Online_courses analysis.xlsx]Summary'!$T$47:$T$52</c:f>
              <c:strCache>
                <c:ptCount val="6"/>
                <c:pt idx="0">
                  <c:v>Face-to-Face Only</c:v>
                </c:pt>
                <c:pt idx="1">
                  <c:v>FTF and Online</c:v>
                </c:pt>
                <c:pt idx="2">
                  <c:v>FTF, Online, and Hybrid </c:v>
                </c:pt>
                <c:pt idx="3">
                  <c:v>Online Only</c:v>
                </c:pt>
                <c:pt idx="4">
                  <c:v>Hybrid Only</c:v>
                </c:pt>
                <c:pt idx="5">
                  <c:v>FTF and Hybrid</c:v>
                </c:pt>
              </c:strCache>
            </c:strRef>
          </c:cat>
          <c:val>
            <c:numRef>
              <c:f>'[Online_courses analysis.xlsx]Summary'!$U$47:$U$52</c:f>
              <c:numCache>
                <c:formatCode>General</c:formatCode>
                <c:ptCount val="6"/>
                <c:pt idx="0">
                  <c:v>5763</c:v>
                </c:pt>
                <c:pt idx="1">
                  <c:v>1358</c:v>
                </c:pt>
                <c:pt idx="2">
                  <c:v>839</c:v>
                </c:pt>
                <c:pt idx="3">
                  <c:v>876</c:v>
                </c:pt>
                <c:pt idx="4">
                  <c:v>135</c:v>
                </c:pt>
                <c:pt idx="5">
                  <c:v>2102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CAA-40D1-84F0-12BEC9D3C4A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245-4D7E-85F7-DEE6D2BC71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245-4D7E-85F7-DEE6D2BC71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245-4D7E-85F7-DEE6D2BC71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245-4D7E-85F7-DEE6D2BC71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245-4D7E-85F7-DEE6D2BC71C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245-4D7E-85F7-DEE6D2BC71CA}"/>
              </c:ext>
            </c:extLst>
          </c:dPt>
          <c:dLbls>
            <c:dLbl>
              <c:idx val="4"/>
              <c:layout/>
              <c:tx>
                <c:rich>
                  <a:bodyPr/>
                  <a:lstStyle/>
                  <a:p>
                    <a:fld id="{2DD64650-30B6-4D6B-BACD-28DE6976F1BD}" type="CATEGORYNAME">
                      <a:rPr lang="en-US"/>
                      <a:pPr/>
                      <a:t>[CATEGORY NAME]</a:t>
                    </a:fld>
                    <a:r>
                      <a:rPr lang="en-US" baseline="0"/>
                      <a:t>
</a:t>
                    </a:r>
                    <a:r>
                      <a:rPr lang="en-US" baseline="0" smtClean="0"/>
                      <a:t>0.4%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245-4D7E-85F7-DEE6D2BC71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'[Online_courses analysis.xlsx]Summary'!$O$47:$O$52</c:f>
              <c:strCache>
                <c:ptCount val="6"/>
                <c:pt idx="0">
                  <c:v>Face-to-Face Only</c:v>
                </c:pt>
                <c:pt idx="1">
                  <c:v>FTF and Online</c:v>
                </c:pt>
                <c:pt idx="2">
                  <c:v>FTF, Online, and Hybrid </c:v>
                </c:pt>
                <c:pt idx="3">
                  <c:v>Online Only</c:v>
                </c:pt>
                <c:pt idx="4">
                  <c:v>Hybrid Only</c:v>
                </c:pt>
                <c:pt idx="5">
                  <c:v>FTF and Hybrid</c:v>
                </c:pt>
              </c:strCache>
            </c:strRef>
          </c:cat>
          <c:val>
            <c:numRef>
              <c:f>'[Online_courses analysis.xlsx]Summary'!$P$47:$P$52</c:f>
              <c:numCache>
                <c:formatCode>General</c:formatCode>
                <c:ptCount val="6"/>
                <c:pt idx="0">
                  <c:v>4103</c:v>
                </c:pt>
                <c:pt idx="1">
                  <c:v>1936</c:v>
                </c:pt>
                <c:pt idx="2">
                  <c:v>484</c:v>
                </c:pt>
                <c:pt idx="3">
                  <c:v>2196</c:v>
                </c:pt>
                <c:pt idx="4">
                  <c:v>45</c:v>
                </c:pt>
                <c:pt idx="5">
                  <c:v>1548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245-4D7E-85F7-DEE6D2BC71CA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FD2ED8-F268-4DB2-8B56-DE60AED0F707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B4E7C0-42C1-4341-A372-367CEB6C6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40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C513-0F1F-4165-8643-2ECD68C2E674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274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C513-0F1F-4165-8643-2ECD68C2E674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747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C513-0F1F-4165-8643-2ECD68C2E674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02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C513-0F1F-4165-8643-2ECD68C2E674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943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C513-0F1F-4165-8643-2ECD68C2E674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771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C513-0F1F-4165-8643-2ECD68C2E674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601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C513-0F1F-4165-8643-2ECD68C2E674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467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C513-0F1F-4165-8643-2ECD68C2E674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02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C513-0F1F-4165-8643-2ECD68C2E674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279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C513-0F1F-4165-8643-2ECD68C2E674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4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C513-0F1F-4165-8643-2ECD68C2E674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189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2C513-0F1F-4165-8643-2ECD68C2E674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72783-4F48-457D-8CE8-DC8DDE79E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52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canadacollege.edu/prie/enrollmentmanagement.php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1" y="324687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Summary of Spring 2019 SEM </a:t>
            </a:r>
            <a:r>
              <a:rPr lang="en-US" dirty="0" smtClean="0"/>
              <a:t>Findings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480" y="618930"/>
            <a:ext cx="4571622" cy="2054182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98237" y="52557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May 8, </a:t>
            </a:r>
            <a:r>
              <a:rPr lang="en-US" dirty="0" smtClean="0"/>
              <a:t>2019</a:t>
            </a:r>
          </a:p>
          <a:p>
            <a:pPr algn="ctr"/>
            <a:r>
              <a:rPr lang="en-US" dirty="0" smtClean="0"/>
              <a:t>Revised for presentation to PBC on May 15, 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85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Enrollment management in the age of </a:t>
            </a:r>
            <a:r>
              <a:rPr lang="en-US" sz="3200" b="1" i="1" dirty="0" smtClean="0"/>
              <a:t>resource constraints</a:t>
            </a:r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727457" y="3202662"/>
            <a:ext cx="30078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m</a:t>
            </a:r>
            <a:r>
              <a:rPr lang="en-US" sz="3200" dirty="0" smtClean="0"/>
              <a:t>ore enrollment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6888721" y="3202663"/>
            <a:ext cx="27711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m</a:t>
            </a:r>
            <a:r>
              <a:rPr lang="en-US" sz="3200" dirty="0" smtClean="0"/>
              <a:t>ore resources</a:t>
            </a:r>
            <a:endParaRPr lang="en-US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9409" y="2638256"/>
            <a:ext cx="1745171" cy="1745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21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Enrollment management in the age of </a:t>
            </a:r>
            <a:r>
              <a:rPr lang="en-US" sz="3200" b="1" i="1" dirty="0" smtClean="0"/>
              <a:t>resource constraints</a:t>
            </a:r>
            <a:r>
              <a:rPr lang="en-US" sz="3200" dirty="0" smtClean="0"/>
              <a:t>…</a:t>
            </a:r>
            <a:endParaRPr lang="en-US" sz="32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8405" y="1937398"/>
            <a:ext cx="4935189" cy="302645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478408" y="5445349"/>
            <a:ext cx="32351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</a:t>
            </a:r>
            <a:r>
              <a:rPr lang="en-US" sz="2400" dirty="0" smtClean="0"/>
              <a:t>imple harmonic motion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7933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86393" cy="13255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Enrollment management in the age of the </a:t>
            </a:r>
            <a:r>
              <a:rPr lang="en-US" sz="3200" b="1" i="1" dirty="0" smtClean="0"/>
              <a:t>completion agenda</a:t>
            </a:r>
            <a:r>
              <a:rPr lang="en-US" sz="3200" dirty="0" smtClean="0"/>
              <a:t>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881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50429" y="2144110"/>
            <a:ext cx="2096814" cy="1015663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sz="2400" dirty="0" smtClean="0"/>
              <a:t>Recruitment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39712" y="2144110"/>
            <a:ext cx="2096814" cy="1015663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sz="2400" dirty="0" smtClean="0"/>
              <a:t>Persistence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628995" y="2144110"/>
            <a:ext cx="2096814" cy="1015663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sz="2400" dirty="0" smtClean="0"/>
              <a:t>Completion</a:t>
            </a:r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86393" cy="13255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Enrollment management in the age of the </a:t>
            </a:r>
            <a:r>
              <a:rPr lang="en-US" sz="3200" b="1" i="1" dirty="0" smtClean="0"/>
              <a:t>completion agenda</a:t>
            </a:r>
            <a:r>
              <a:rPr lang="en-US" sz="3200" dirty="0" smtClean="0"/>
              <a:t>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5028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50429" y="2144110"/>
            <a:ext cx="2096814" cy="1015663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sz="2400" dirty="0" smtClean="0"/>
              <a:t>Recruitment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39712" y="2144110"/>
            <a:ext cx="2096814" cy="1015663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sz="2400" dirty="0" smtClean="0"/>
              <a:t>Persistence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628995" y="2144110"/>
            <a:ext cx="2096814" cy="1015663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sz="2400" dirty="0" smtClean="0"/>
              <a:t>Completion</a:t>
            </a:r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37290" y="4456392"/>
            <a:ext cx="2096814" cy="101566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START Strong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26573" y="4456392"/>
            <a:ext cx="2096814" cy="101566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STAY Strong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615856" y="4456392"/>
            <a:ext cx="2096814" cy="101566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FINISH Strong</a:t>
            </a:r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86393" cy="13255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Enrollment management in the age of the </a:t>
            </a:r>
            <a:r>
              <a:rPr lang="en-US" sz="3200" b="1" i="1" dirty="0" smtClean="0"/>
              <a:t>completion agenda</a:t>
            </a:r>
            <a:r>
              <a:rPr lang="en-US" sz="3200" dirty="0" smtClean="0"/>
              <a:t>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6658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Recruitment:  66% down to 34%??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838200" y="1493520"/>
          <a:ext cx="10866120" cy="499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433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Persistence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354757"/>
              </p:ext>
            </p:extLst>
          </p:nvPr>
        </p:nvGraphicFramePr>
        <p:xfrm>
          <a:off x="838200" y="1690688"/>
          <a:ext cx="10027920" cy="4647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6840">
                  <a:extLst>
                    <a:ext uri="{9D8B030D-6E8A-4147-A177-3AD203B41FA5}">
                      <a16:colId xmlns:a16="http://schemas.microsoft.com/office/drawing/2014/main" val="1608051440"/>
                    </a:ext>
                  </a:extLst>
                </a:gridCol>
                <a:gridCol w="4831080">
                  <a:extLst>
                    <a:ext uri="{9D8B030D-6E8A-4147-A177-3AD203B41FA5}">
                      <a16:colId xmlns:a16="http://schemas.microsoft.com/office/drawing/2014/main" val="3446514734"/>
                    </a:ext>
                  </a:extLst>
                </a:gridCol>
              </a:tblGrid>
              <a:tr h="839577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Fall to Spring Persistence Rate</a:t>
                      </a:r>
                    </a:p>
                    <a:p>
                      <a:pPr algn="ctr"/>
                      <a:r>
                        <a:rPr lang="en-US" sz="2400" dirty="0" smtClean="0"/>
                        <a:t>2018-19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2036210"/>
                  </a:ext>
                </a:extLst>
              </a:tr>
              <a:tr h="68507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College for Working Adults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91%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600765"/>
                  </a:ext>
                </a:extLst>
              </a:tr>
              <a:tr h="65300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STEM Center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89%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1920976"/>
                  </a:ext>
                </a:extLst>
              </a:tr>
              <a:tr h="63745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Promise Scholars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88%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8241080"/>
                  </a:ext>
                </a:extLst>
              </a:tr>
              <a:tr h="63745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First time</a:t>
                      </a:r>
                      <a:r>
                        <a:rPr lang="en-US" sz="2400" baseline="0" dirty="0" smtClean="0"/>
                        <a:t> full time students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83%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17285657"/>
                  </a:ext>
                </a:extLst>
              </a:tr>
              <a:tr h="634810"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Canada</a:t>
                      </a:r>
                      <a:r>
                        <a:rPr lang="en-US" sz="2400" b="0" baseline="0" dirty="0" smtClean="0"/>
                        <a:t> “home” campus students only</a:t>
                      </a:r>
                      <a:endParaRPr lang="en-US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63%</a:t>
                      </a:r>
                      <a:endParaRPr lang="en-US" sz="24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2824469"/>
                  </a:ext>
                </a:extLst>
              </a:tr>
              <a:tr h="559718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College Overall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57%</a:t>
                      </a:r>
                      <a:endParaRPr 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6626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39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48103" y="4895193"/>
            <a:ext cx="12029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Duplicated data</a:t>
            </a:r>
            <a:endParaRPr lang="en-US" sz="12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Completion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602089"/>
              </p:ext>
            </p:extLst>
          </p:nvPr>
        </p:nvGraphicFramePr>
        <p:xfrm>
          <a:off x="1319048" y="1690688"/>
          <a:ext cx="9275379" cy="3204505"/>
        </p:xfrm>
        <a:graphic>
          <a:graphicData uri="http://schemas.openxmlformats.org/drawingml/2006/table">
            <a:tbl>
              <a:tblPr firstRow="1" firstCol="1">
                <a:tableStyleId>{68D230F3-CF80-4859-8CE7-A43EE81993B5}</a:tableStyleId>
              </a:tblPr>
              <a:tblGrid>
                <a:gridCol w="2472559">
                  <a:extLst>
                    <a:ext uri="{9D8B030D-6E8A-4147-A177-3AD203B41FA5}">
                      <a16:colId xmlns:a16="http://schemas.microsoft.com/office/drawing/2014/main" val="578971797"/>
                    </a:ext>
                  </a:extLst>
                </a:gridCol>
                <a:gridCol w="1095703">
                  <a:extLst>
                    <a:ext uri="{9D8B030D-6E8A-4147-A177-3AD203B41FA5}">
                      <a16:colId xmlns:a16="http://schemas.microsoft.com/office/drawing/2014/main" val="474846176"/>
                    </a:ext>
                  </a:extLst>
                </a:gridCol>
                <a:gridCol w="1418897">
                  <a:extLst>
                    <a:ext uri="{9D8B030D-6E8A-4147-A177-3AD203B41FA5}">
                      <a16:colId xmlns:a16="http://schemas.microsoft.com/office/drawing/2014/main" val="331617605"/>
                    </a:ext>
                  </a:extLst>
                </a:gridCol>
                <a:gridCol w="1368415">
                  <a:extLst>
                    <a:ext uri="{9D8B030D-6E8A-4147-A177-3AD203B41FA5}">
                      <a16:colId xmlns:a16="http://schemas.microsoft.com/office/drawing/2014/main" val="4159355713"/>
                    </a:ext>
                  </a:extLst>
                </a:gridCol>
                <a:gridCol w="1500909">
                  <a:extLst>
                    <a:ext uri="{9D8B030D-6E8A-4147-A177-3AD203B41FA5}">
                      <a16:colId xmlns:a16="http://schemas.microsoft.com/office/drawing/2014/main" val="2789399991"/>
                    </a:ext>
                  </a:extLst>
                </a:gridCol>
                <a:gridCol w="1418896">
                  <a:extLst>
                    <a:ext uri="{9D8B030D-6E8A-4147-A177-3AD203B41FA5}">
                      <a16:colId xmlns:a16="http://schemas.microsoft.com/office/drawing/2014/main" val="1912136706"/>
                    </a:ext>
                  </a:extLst>
                </a:gridCol>
              </a:tblGrid>
              <a:tr h="4375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>
                          <a:effectLst/>
                        </a:rPr>
                        <a:t>2013-14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>
                          <a:effectLst/>
                        </a:rPr>
                        <a:t>2014-15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>
                          <a:effectLst/>
                        </a:rPr>
                        <a:t>2015-16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>
                          <a:effectLst/>
                        </a:rPr>
                        <a:t>2016-17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>
                          <a:effectLst/>
                        </a:rPr>
                        <a:t>2017-18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extLst>
                  <a:ext uri="{0D108BD9-81ED-4DB2-BD59-A6C34878D82A}">
                    <a16:rowId xmlns:a16="http://schemas.microsoft.com/office/drawing/2014/main" val="4183769770"/>
                  </a:ext>
                </a:extLst>
              </a:tr>
              <a:tr h="10139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u="none" strike="noStrike">
                          <a:effectLst/>
                        </a:rPr>
                        <a:t>Degree completion 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 dirty="0">
                          <a:effectLst/>
                        </a:rPr>
                        <a:t>422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 dirty="0">
                          <a:effectLst/>
                        </a:rPr>
                        <a:t>463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>
                          <a:effectLst/>
                        </a:rPr>
                        <a:t>486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 dirty="0">
                          <a:effectLst/>
                        </a:rPr>
                        <a:t>585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>
                          <a:effectLst/>
                        </a:rPr>
                        <a:t>558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extLst>
                  <a:ext uri="{0D108BD9-81ED-4DB2-BD59-A6C34878D82A}">
                    <a16:rowId xmlns:a16="http://schemas.microsoft.com/office/drawing/2014/main" val="151457121"/>
                  </a:ext>
                </a:extLst>
              </a:tr>
              <a:tr h="43453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u="none" strike="noStrike">
                          <a:effectLst/>
                        </a:rPr>
                        <a:t>Transfer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>
                          <a:effectLst/>
                        </a:rPr>
                        <a:t>260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 dirty="0">
                          <a:effectLst/>
                        </a:rPr>
                        <a:t>293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>
                          <a:effectLst/>
                        </a:rPr>
                        <a:t>276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>
                          <a:effectLst/>
                        </a:rPr>
                        <a:t>307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 dirty="0" smtClean="0">
                          <a:effectLst/>
                        </a:rPr>
                        <a:t>341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extLst>
                  <a:ext uri="{0D108BD9-81ED-4DB2-BD59-A6C34878D82A}">
                    <a16:rowId xmlns:a16="http://schemas.microsoft.com/office/drawing/2014/main" val="1483181251"/>
                  </a:ext>
                </a:extLst>
              </a:tr>
              <a:tr h="44143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u="none" strike="noStrike" dirty="0">
                          <a:effectLst/>
                        </a:rPr>
                        <a:t>Certificate completion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>
                          <a:effectLst/>
                        </a:rPr>
                        <a:t>400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>
                          <a:effectLst/>
                        </a:rPr>
                        <a:t>332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>
                          <a:effectLst/>
                        </a:rPr>
                        <a:t>244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>
                          <a:effectLst/>
                        </a:rPr>
                        <a:t>292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u="none" strike="noStrike">
                          <a:effectLst/>
                        </a:rPr>
                        <a:t>372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extLst>
                  <a:ext uri="{0D108BD9-81ED-4DB2-BD59-A6C34878D82A}">
                    <a16:rowId xmlns:a16="http://schemas.microsoft.com/office/drawing/2014/main" val="3276751231"/>
                  </a:ext>
                </a:extLst>
              </a:tr>
              <a:tr h="87708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u="none" strike="noStrike" dirty="0">
                          <a:effectLst/>
                        </a:rPr>
                        <a:t>TOTALS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018" marR="3018" marT="3018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1,082</a:t>
                      </a:r>
                      <a:endParaRPr lang="en-US" sz="20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1,088</a:t>
                      </a:r>
                      <a:endParaRPr lang="en-US" sz="20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1,006</a:t>
                      </a:r>
                      <a:endParaRPr lang="en-US" sz="20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1,184</a:t>
                      </a:r>
                      <a:endParaRPr lang="en-US" sz="20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1,271</a:t>
                      </a:r>
                      <a:endParaRPr lang="en-US" sz="20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1747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24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25926" y="0"/>
            <a:ext cx="10515600" cy="1325563"/>
          </a:xfrm>
        </p:spPr>
        <p:txBody>
          <a:bodyPr/>
          <a:lstStyle/>
          <a:p>
            <a:pPr algn="ctr"/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  <a:cs typeface="+mn-cs"/>
              </a:rPr>
              <a:t>Top Majors Declared 2013-18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902386"/>
              </p:ext>
            </p:extLst>
          </p:nvPr>
        </p:nvGraphicFramePr>
        <p:xfrm>
          <a:off x="1760277" y="1155909"/>
          <a:ext cx="8293621" cy="5678170"/>
        </p:xfrm>
        <a:graphic>
          <a:graphicData uri="http://schemas.openxmlformats.org/drawingml/2006/table">
            <a:tbl>
              <a:tblPr firstRow="1">
                <a:tableStyleId>{5FD0F851-EC5A-4D38-B0AD-8093EC10F338}</a:tableStyleId>
              </a:tblPr>
              <a:tblGrid>
                <a:gridCol w="4988049">
                  <a:extLst>
                    <a:ext uri="{9D8B030D-6E8A-4147-A177-3AD203B41FA5}">
                      <a16:colId xmlns:a16="http://schemas.microsoft.com/office/drawing/2014/main" val="3011494441"/>
                    </a:ext>
                  </a:extLst>
                </a:gridCol>
                <a:gridCol w="2355468">
                  <a:extLst>
                    <a:ext uri="{9D8B030D-6E8A-4147-A177-3AD203B41FA5}">
                      <a16:colId xmlns:a16="http://schemas.microsoft.com/office/drawing/2014/main" val="1827163388"/>
                    </a:ext>
                  </a:extLst>
                </a:gridCol>
                <a:gridCol w="950104">
                  <a:extLst>
                    <a:ext uri="{9D8B030D-6E8A-4147-A177-3AD203B41FA5}">
                      <a16:colId xmlns:a16="http://schemas.microsoft.com/office/drawing/2014/main" val="1575876611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Top Majors (2013-18)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Students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Completers in 2018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4477536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Undeclared Major AA/AS Degree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                                   4,002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70841199"/>
                  </a:ext>
                </a:extLst>
              </a:tr>
              <a:tr h="1084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Business - Administration (2884) &amp; </a:t>
                      </a:r>
                      <a:r>
                        <a:rPr lang="en-US" sz="1600" u="none" strike="noStrike" dirty="0" err="1">
                          <a:effectLst/>
                        </a:rPr>
                        <a:t>Mgmt</a:t>
                      </a:r>
                      <a:r>
                        <a:rPr lang="en-US" sz="1600" u="none" strike="noStrike" dirty="0">
                          <a:effectLst/>
                        </a:rPr>
                        <a:t> (539)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                                  3,423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1514985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Education and Human Development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                                  2,070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0882552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Psychology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                                  1,989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0448863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Computer Science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                                   1,235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4911551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Engineering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                                  1,143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9846867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Allied Health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                                      964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1970692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Fashion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                                      923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0281084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Kinesiology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                                      882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1662796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Nursing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                                      860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6328542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English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                                      831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7327770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Biology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                                      826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5616251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Accounting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                                      815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3024901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General Liberal Arts &amp; Science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                                      691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0714176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Medical Assisting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                                      653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7998242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Radiology Technology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                                      588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8540320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Multimedia Art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                                     586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108712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Interior Design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                                     581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4307142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Sociology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                                     537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7948028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Administration of Justice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                                      475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9525" marB="9525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6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25432162"/>
                  </a:ext>
                </a:extLst>
              </a:tr>
            </a:tbl>
          </a:graphicData>
        </a:graphic>
      </p:graphicFrame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5778500" y="1011238"/>
            <a:ext cx="608013" cy="92075"/>
            <a:chOff x="8921264" y="5631744"/>
            <a:chExt cx="870714" cy="131411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E5E45681-621F-D54D-8B94-F29DC1074F75}"/>
                </a:ext>
              </a:extLst>
            </p:cNvPr>
            <p:cNvSpPr/>
            <p:nvPr/>
          </p:nvSpPr>
          <p:spPr>
            <a:xfrm>
              <a:off x="8921264" y="5631744"/>
              <a:ext cx="131857" cy="131411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ID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8480691A-CF11-5041-A245-E39F077DC11E}"/>
                </a:ext>
              </a:extLst>
            </p:cNvPr>
            <p:cNvSpPr/>
            <p:nvPr/>
          </p:nvSpPr>
          <p:spPr>
            <a:xfrm>
              <a:off x="9105410" y="5631744"/>
              <a:ext cx="131857" cy="131411"/>
            </a:xfrm>
            <a:prstGeom prst="ellipse">
              <a:avLst/>
            </a:prstGeom>
            <a:solidFill>
              <a:schemeClr val="accent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ID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7000AC6-50FD-F944-9C26-95D21DB59DD3}"/>
                </a:ext>
              </a:extLst>
            </p:cNvPr>
            <p:cNvSpPr/>
            <p:nvPr/>
          </p:nvSpPr>
          <p:spPr>
            <a:xfrm>
              <a:off x="9291829" y="5631744"/>
              <a:ext cx="129583" cy="13141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ID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02B8CE8-749D-C348-B5C0-DC5F217D3860}"/>
                </a:ext>
              </a:extLst>
            </p:cNvPr>
            <p:cNvSpPr/>
            <p:nvPr/>
          </p:nvSpPr>
          <p:spPr>
            <a:xfrm>
              <a:off x="9475974" y="5631744"/>
              <a:ext cx="131857" cy="131411"/>
            </a:xfrm>
            <a:prstGeom prst="ellipse">
              <a:avLst/>
            </a:prstGeom>
            <a:solidFill>
              <a:schemeClr val="accent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ID" dirty="0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04E77118-9441-F44B-A7F8-8A4F1CE91C04}"/>
                </a:ext>
              </a:extLst>
            </p:cNvPr>
            <p:cNvSpPr/>
            <p:nvPr/>
          </p:nvSpPr>
          <p:spPr>
            <a:xfrm>
              <a:off x="9660121" y="5631744"/>
              <a:ext cx="131857" cy="131411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ID"/>
            </a:p>
          </p:txBody>
        </p:sp>
      </p:grpSp>
    </p:spTree>
    <p:extLst>
      <p:ext uri="{BB962C8B-B14F-4D97-AF65-F5344CB8AC3E}">
        <p14:creationId xmlns:p14="http://schemas.microsoft.com/office/powerpoint/2010/main" val="253523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 Share of FTES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329898"/>
              </p:ext>
            </p:extLst>
          </p:nvPr>
        </p:nvGraphicFramePr>
        <p:xfrm>
          <a:off x="1182414" y="1828802"/>
          <a:ext cx="9648495" cy="4374932"/>
        </p:xfrm>
        <a:graphic>
          <a:graphicData uri="http://schemas.openxmlformats.org/drawingml/2006/table">
            <a:tbl>
              <a:tblPr firstCol="1">
                <a:tableStyleId>{10A1B5D5-9B99-4C35-A422-299274C87663}</a:tableStyleId>
              </a:tblPr>
              <a:tblGrid>
                <a:gridCol w="1795069">
                  <a:extLst>
                    <a:ext uri="{9D8B030D-6E8A-4147-A177-3AD203B41FA5}">
                      <a16:colId xmlns:a16="http://schemas.microsoft.com/office/drawing/2014/main" val="3968473223"/>
                    </a:ext>
                  </a:extLst>
                </a:gridCol>
                <a:gridCol w="3926713">
                  <a:extLst>
                    <a:ext uri="{9D8B030D-6E8A-4147-A177-3AD203B41FA5}">
                      <a16:colId xmlns:a16="http://schemas.microsoft.com/office/drawing/2014/main" val="1288655966"/>
                    </a:ext>
                  </a:extLst>
                </a:gridCol>
                <a:gridCol w="3926713">
                  <a:extLst>
                    <a:ext uri="{9D8B030D-6E8A-4147-A177-3AD203B41FA5}">
                      <a16:colId xmlns:a16="http://schemas.microsoft.com/office/drawing/2014/main" val="3456473505"/>
                    </a:ext>
                  </a:extLst>
                </a:gridCol>
              </a:tblGrid>
              <a:tr h="17499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College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Business &amp; Management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Information Technology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33901817"/>
                  </a:ext>
                </a:extLst>
              </a:tr>
              <a:tr h="43749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Canada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84%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59%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7473161"/>
                  </a:ext>
                </a:extLst>
              </a:tr>
              <a:tr h="43749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DeAnza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107%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140%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7151465"/>
                  </a:ext>
                </a:extLst>
              </a:tr>
              <a:tr h="43749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Foothill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131%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113%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140513"/>
                  </a:ext>
                </a:extLst>
              </a:tr>
              <a:tr h="43749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San Francisco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58%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78%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220814"/>
                  </a:ext>
                </a:extLst>
              </a:tr>
              <a:tr h="43749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San Mateo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150%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150%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6069034"/>
                  </a:ext>
                </a:extLst>
              </a:tr>
              <a:tr h="43749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Skyline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83%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26611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769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 of the SEM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1502"/>
            <a:ext cx="11183007" cy="5167312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Tammy Robinson, VPI, co-chair</a:t>
            </a:r>
          </a:p>
          <a:p>
            <a:r>
              <a:rPr lang="en-US" dirty="0"/>
              <a:t>Karen Engel, Dean, </a:t>
            </a:r>
            <a:r>
              <a:rPr lang="en-US" dirty="0" smtClean="0"/>
              <a:t>PRIE, co-chair</a:t>
            </a:r>
            <a:endParaRPr lang="en-US" dirty="0"/>
          </a:p>
          <a:p>
            <a:r>
              <a:rPr lang="en-US" dirty="0" smtClean="0"/>
              <a:t>Hyla Lacefield, Academic Senate President</a:t>
            </a:r>
          </a:p>
          <a:p>
            <a:r>
              <a:rPr lang="en-US" dirty="0" smtClean="0"/>
              <a:t>Diana Tedone-Goldstone, Librarian, Academic Senate VP</a:t>
            </a:r>
          </a:p>
          <a:p>
            <a:r>
              <a:rPr lang="en-US" dirty="0" smtClean="0"/>
              <a:t>Jeanne Stalker, Classified Senate President</a:t>
            </a:r>
          </a:p>
          <a:p>
            <a:r>
              <a:rPr lang="en-US" dirty="0" smtClean="0"/>
              <a:t>Lezlee Ware, Distance Education Coordinator, Faculty</a:t>
            </a:r>
          </a:p>
          <a:p>
            <a:r>
              <a:rPr lang="en-US" dirty="0" smtClean="0"/>
              <a:t>Paul Naas, CE Faculty</a:t>
            </a:r>
          </a:p>
          <a:p>
            <a:r>
              <a:rPr lang="en-US" dirty="0" smtClean="0"/>
              <a:t>Marisol Quevedo, Promise Program Coordinator</a:t>
            </a:r>
          </a:p>
          <a:p>
            <a:r>
              <a:rPr lang="en-US" dirty="0" smtClean="0"/>
              <a:t>Mayra Arellano, College Recruiter</a:t>
            </a:r>
          </a:p>
          <a:p>
            <a:r>
              <a:rPr lang="en-US" dirty="0" smtClean="0"/>
              <a:t>Ruth Miller, Registrar and Admissions</a:t>
            </a:r>
          </a:p>
          <a:p>
            <a:r>
              <a:rPr lang="en-US" dirty="0" smtClean="0"/>
              <a:t>Char Perlas, VPSS</a:t>
            </a:r>
          </a:p>
          <a:p>
            <a:r>
              <a:rPr lang="en-US" dirty="0" smtClean="0"/>
              <a:t>Max Harman, Dean of Counseling</a:t>
            </a:r>
          </a:p>
          <a:p>
            <a:r>
              <a:rPr lang="en-US" dirty="0" smtClean="0"/>
              <a:t>James Carranza, Dean, H&amp;SS</a:t>
            </a:r>
          </a:p>
          <a:p>
            <a:r>
              <a:rPr lang="en-US" dirty="0" smtClean="0"/>
              <a:t>Adam Windham, Dean, STEM</a:t>
            </a:r>
          </a:p>
          <a:p>
            <a:r>
              <a:rPr lang="en-US" dirty="0" smtClean="0"/>
              <a:t>Leonor Cabrera, Dean, BDW</a:t>
            </a:r>
          </a:p>
          <a:p>
            <a:r>
              <a:rPr lang="en-US" dirty="0" smtClean="0"/>
              <a:t>David Reed, Dean, ASLT</a:t>
            </a:r>
          </a:p>
          <a:p>
            <a:r>
              <a:rPr lang="en-US" dirty="0" smtClean="0"/>
              <a:t>Marketing and Community Relations (Dave McLean and Megan Rodriguez-Antone</a:t>
            </a:r>
          </a:p>
          <a:p>
            <a:r>
              <a:rPr lang="en-US" dirty="0" smtClean="0"/>
              <a:t>President Jamillah Moore</a:t>
            </a:r>
          </a:p>
          <a:p>
            <a:r>
              <a:rPr lang="en-US" dirty="0" smtClean="0"/>
              <a:t>Graciano Mendoza, VPA</a:t>
            </a:r>
          </a:p>
        </p:txBody>
      </p:sp>
    </p:spTree>
    <p:extLst>
      <p:ext uri="{BB962C8B-B14F-4D97-AF65-F5344CB8AC3E}">
        <p14:creationId xmlns:p14="http://schemas.microsoft.com/office/powerpoint/2010/main" val="19834049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Explored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College for Working Adults</a:t>
            </a:r>
          </a:p>
          <a:p>
            <a:r>
              <a:rPr lang="en-US" dirty="0" smtClean="0"/>
              <a:t>Dual Enrollment and Middle College</a:t>
            </a:r>
          </a:p>
          <a:p>
            <a:r>
              <a:rPr lang="en-US" dirty="0" smtClean="0"/>
              <a:t>Online Education</a:t>
            </a:r>
          </a:p>
          <a:p>
            <a:r>
              <a:rPr lang="en-US" dirty="0" smtClean="0"/>
              <a:t>Career Education</a:t>
            </a:r>
          </a:p>
          <a:p>
            <a:r>
              <a:rPr lang="en-US" dirty="0" smtClean="0"/>
              <a:t>International Students</a:t>
            </a:r>
          </a:p>
          <a:p>
            <a:r>
              <a:rPr lang="en-US" dirty="0" smtClean="0"/>
              <a:t>KAD and the new Building 1</a:t>
            </a:r>
          </a:p>
          <a:p>
            <a:r>
              <a:rPr lang="en-US" dirty="0" smtClean="0"/>
              <a:t>STEM Center Innovations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96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College for Working Adults (CWA)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250 students</a:t>
            </a:r>
            <a:r>
              <a:rPr lang="en-US" dirty="0" smtClean="0"/>
              <a:t> with above average completion rates</a:t>
            </a:r>
            <a:endParaRPr lang="en-US" b="1" dirty="0" smtClean="0"/>
          </a:p>
          <a:p>
            <a:r>
              <a:rPr lang="en-US" b="1" dirty="0" smtClean="0"/>
              <a:t>Cohort Scheduling</a:t>
            </a:r>
            <a:r>
              <a:rPr lang="en-US" dirty="0" smtClean="0"/>
              <a:t>:  classes are offered at specific times</a:t>
            </a:r>
            <a:endParaRPr lang="en-US" b="1" dirty="0" smtClean="0"/>
          </a:p>
          <a:p>
            <a:r>
              <a:rPr lang="en-US" b="1" dirty="0" smtClean="0"/>
              <a:t>Wrap-around </a:t>
            </a:r>
            <a:r>
              <a:rPr lang="en-US" b="1" dirty="0"/>
              <a:t>services</a:t>
            </a:r>
            <a:r>
              <a:rPr lang="en-US" dirty="0"/>
              <a:t> (counselor; tutors (2) graduates of the program who are embedded who also serve as TA’s); may add a third psychology tutor)</a:t>
            </a:r>
          </a:p>
          <a:p>
            <a:r>
              <a:rPr lang="en-US" b="1" dirty="0"/>
              <a:t>Communication</a:t>
            </a:r>
            <a:r>
              <a:rPr lang="en-US" dirty="0"/>
              <a:t>:  Canvas class for the CWA community </a:t>
            </a:r>
            <a:endParaRPr lang="en-US" dirty="0" smtClean="0"/>
          </a:p>
          <a:p>
            <a:pPr lvl="1"/>
            <a:r>
              <a:rPr lang="en-US" dirty="0" smtClean="0"/>
              <a:t>Students </a:t>
            </a:r>
            <a:r>
              <a:rPr lang="en-US" dirty="0"/>
              <a:t>can communicate with each other and the program; </a:t>
            </a:r>
            <a:endParaRPr lang="en-US" dirty="0" smtClean="0"/>
          </a:p>
          <a:p>
            <a:pPr lvl="1"/>
            <a:r>
              <a:rPr lang="en-US" dirty="0" smtClean="0"/>
              <a:t>Announcements </a:t>
            </a:r>
            <a:r>
              <a:rPr lang="en-US" dirty="0"/>
              <a:t>posted there; </a:t>
            </a:r>
            <a:endParaRPr lang="en-US" dirty="0" smtClean="0"/>
          </a:p>
          <a:p>
            <a:pPr lvl="1"/>
            <a:r>
              <a:rPr lang="en-US" dirty="0" smtClean="0"/>
              <a:t>Calendar is posted there </a:t>
            </a:r>
            <a:r>
              <a:rPr lang="en-US" dirty="0"/>
              <a:t>for tutor </a:t>
            </a:r>
            <a:r>
              <a:rPr lang="en-US" dirty="0" smtClean="0"/>
              <a:t>sign-ups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84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Dual Enrollment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911" y="1533962"/>
            <a:ext cx="10515600" cy="3290286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168 dual enrollment students</a:t>
            </a:r>
          </a:p>
          <a:p>
            <a:r>
              <a:rPr lang="en-US" sz="2000" b="1" dirty="0" smtClean="0"/>
              <a:t>107 Middle College</a:t>
            </a:r>
          </a:p>
          <a:p>
            <a:r>
              <a:rPr lang="en-US" sz="2000" b="1" dirty="0" smtClean="0"/>
              <a:t>762 other concurrent enrollments</a:t>
            </a:r>
          </a:p>
          <a:p>
            <a:r>
              <a:rPr lang="en-US" sz="2000" dirty="0" smtClean="0"/>
              <a:t>Students with early college experience have better outcomes: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 smtClean="0"/>
              <a:t>More likely to enroll in college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 smtClean="0"/>
              <a:t>Higher course success rates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 smtClean="0"/>
              <a:t>Greater program completion rates</a:t>
            </a:r>
          </a:p>
          <a:p>
            <a:r>
              <a:rPr lang="en-US" sz="2000" dirty="0" smtClean="0"/>
              <a:t>Goal: Increase </a:t>
            </a:r>
            <a:r>
              <a:rPr lang="en-US" sz="2000" dirty="0"/>
              <a:t>college and career exploration opportunities for student from feeder high schools</a:t>
            </a:r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772347"/>
              </p:ext>
            </p:extLst>
          </p:nvPr>
        </p:nvGraphicFramePr>
        <p:xfrm>
          <a:off x="1983565" y="4453759"/>
          <a:ext cx="8082715" cy="2301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7392">
                  <a:extLst>
                    <a:ext uri="{9D8B030D-6E8A-4147-A177-3AD203B41FA5}">
                      <a16:colId xmlns:a16="http://schemas.microsoft.com/office/drawing/2014/main" val="3296726212"/>
                    </a:ext>
                  </a:extLst>
                </a:gridCol>
                <a:gridCol w="893035">
                  <a:extLst>
                    <a:ext uri="{9D8B030D-6E8A-4147-A177-3AD203B41FA5}">
                      <a16:colId xmlns:a16="http://schemas.microsoft.com/office/drawing/2014/main" val="3094905084"/>
                    </a:ext>
                  </a:extLst>
                </a:gridCol>
                <a:gridCol w="726536">
                  <a:extLst>
                    <a:ext uri="{9D8B030D-6E8A-4147-A177-3AD203B41FA5}">
                      <a16:colId xmlns:a16="http://schemas.microsoft.com/office/drawing/2014/main" val="778079983"/>
                    </a:ext>
                  </a:extLst>
                </a:gridCol>
                <a:gridCol w="726536">
                  <a:extLst>
                    <a:ext uri="{9D8B030D-6E8A-4147-A177-3AD203B41FA5}">
                      <a16:colId xmlns:a16="http://schemas.microsoft.com/office/drawing/2014/main" val="2511715690"/>
                    </a:ext>
                  </a:extLst>
                </a:gridCol>
                <a:gridCol w="726536">
                  <a:extLst>
                    <a:ext uri="{9D8B030D-6E8A-4147-A177-3AD203B41FA5}">
                      <a16:colId xmlns:a16="http://schemas.microsoft.com/office/drawing/2014/main" val="2487485509"/>
                    </a:ext>
                  </a:extLst>
                </a:gridCol>
                <a:gridCol w="726536">
                  <a:extLst>
                    <a:ext uri="{9D8B030D-6E8A-4147-A177-3AD203B41FA5}">
                      <a16:colId xmlns:a16="http://schemas.microsoft.com/office/drawing/2014/main" val="3018544413"/>
                    </a:ext>
                  </a:extLst>
                </a:gridCol>
                <a:gridCol w="726536">
                  <a:extLst>
                    <a:ext uri="{9D8B030D-6E8A-4147-A177-3AD203B41FA5}">
                      <a16:colId xmlns:a16="http://schemas.microsoft.com/office/drawing/2014/main" val="2433315418"/>
                    </a:ext>
                  </a:extLst>
                </a:gridCol>
                <a:gridCol w="726536">
                  <a:extLst>
                    <a:ext uri="{9D8B030D-6E8A-4147-A177-3AD203B41FA5}">
                      <a16:colId xmlns:a16="http://schemas.microsoft.com/office/drawing/2014/main" val="348599970"/>
                    </a:ext>
                  </a:extLst>
                </a:gridCol>
                <a:gridCol w="726536">
                  <a:extLst>
                    <a:ext uri="{9D8B030D-6E8A-4147-A177-3AD203B41FA5}">
                      <a16:colId xmlns:a16="http://schemas.microsoft.com/office/drawing/2014/main" val="3182876841"/>
                    </a:ext>
                  </a:extLst>
                </a:gridCol>
                <a:gridCol w="726536">
                  <a:extLst>
                    <a:ext uri="{9D8B030D-6E8A-4147-A177-3AD203B41FA5}">
                      <a16:colId xmlns:a16="http://schemas.microsoft.com/office/drawing/2014/main" val="3600019066"/>
                    </a:ext>
                  </a:extLst>
                </a:gridCol>
              </a:tblGrid>
              <a:tr h="38712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San Mateo CCD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College of San Mateo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Canada College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Skyline College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645709"/>
                  </a:ext>
                </a:extLst>
              </a:tr>
              <a:tr h="6989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High School Graduating Years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Total Public High School Graduates in San Mateo County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High School Graduate Enrollment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Take Rate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High School Graduate Enrollment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Take Rate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High School Graduate Enrollment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Take Rate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High School Graduate Enrollment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Take Rate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29872595"/>
                  </a:ext>
                </a:extLst>
              </a:tr>
              <a:tr h="2228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2008/09 – 2012/13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28,693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15,594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54%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7,693</a:t>
                      </a: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5,040</a:t>
                      </a: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18%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8,736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68511006"/>
                  </a:ext>
                </a:extLst>
              </a:tr>
              <a:tr h="2228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2009/10 – 2013/14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29,395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14,379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49%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6,809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4,299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7,884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27%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55297362"/>
                  </a:ext>
                </a:extLst>
              </a:tr>
              <a:tr h="2228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2010/11 – 2014/15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29,747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14,078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47%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7,082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4,742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8,018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27%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18609452"/>
                  </a:ext>
                </a:extLst>
              </a:tr>
              <a:tr h="2228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2011/12 – 2015/16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29,951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13,701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7,142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4,851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7,734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02631440"/>
                  </a:ext>
                </a:extLst>
              </a:tr>
              <a:tr h="2228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2012/13 – 2016/17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30,313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13,503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7,271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4,932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16%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7,681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25%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8840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719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/>
          </p:nvPr>
        </p:nvGraphicFramePr>
        <p:xfrm>
          <a:off x="-409903" y="1492469"/>
          <a:ext cx="7157544" cy="5039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5528442" y="1313794"/>
          <a:ext cx="7457090" cy="5113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2172" y="328347"/>
            <a:ext cx="11458903" cy="79479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/>
              <a:t>Online Education: FTES by Instructional Modalities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2816772" y="1123137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2012-13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676289" y="1128392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2017-18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81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Online enrollment is increasing, while face to face is declining</a:t>
            </a:r>
          </a:p>
          <a:p>
            <a:r>
              <a:rPr lang="en-US" dirty="0" smtClean="0"/>
              <a:t>Divisions and departments to follow clearer guidelines when deciding what to offer online</a:t>
            </a:r>
          </a:p>
          <a:p>
            <a:r>
              <a:rPr lang="en-US" dirty="0" smtClean="0"/>
              <a:t>Committee recommendations re </a:t>
            </a:r>
            <a:r>
              <a:rPr lang="en-US" i="1" dirty="0" smtClean="0"/>
              <a:t>college values </a:t>
            </a:r>
            <a:r>
              <a:rPr lang="en-US" dirty="0" smtClean="0"/>
              <a:t>for online </a:t>
            </a:r>
            <a:r>
              <a:rPr lang="en-US" dirty="0" err="1" smtClean="0"/>
              <a:t>ed</a:t>
            </a:r>
            <a:r>
              <a:rPr lang="en-US" dirty="0" smtClean="0"/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Make scheduling decisions and whether to offer a course online with (different types of ) student needs and related data in mind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Always preserve face-to-face options as much as possible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We don’t want to be an online college – we want to ensure students have options in their learning modalities</a:t>
            </a:r>
          </a:p>
          <a:p>
            <a:r>
              <a:rPr lang="en-US" dirty="0" smtClean="0"/>
              <a:t>We have equity issues:  access and course success</a:t>
            </a:r>
          </a:p>
          <a:p>
            <a:r>
              <a:rPr lang="en-US" dirty="0" smtClean="0"/>
              <a:t>We must provide online student supports (Net Tutor, etc.)</a:t>
            </a:r>
          </a:p>
          <a:p>
            <a:r>
              <a:rPr lang="en-US" dirty="0" smtClean="0"/>
              <a:t>We much require faculty teaching online to participate in online teaching pedagogy training regularly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76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24607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Headcounts are consistently 3,500+</a:t>
            </a:r>
          </a:p>
          <a:p>
            <a:r>
              <a:rPr lang="en-US" sz="2400" dirty="0" smtClean="0"/>
              <a:t>Flagship “design” and Education programs are a known draw for the campus</a:t>
            </a:r>
          </a:p>
          <a:p>
            <a:r>
              <a:rPr lang="en-US" sz="2400" dirty="0" smtClean="0"/>
              <a:t>Growth and innovation of programs is critical</a:t>
            </a:r>
          </a:p>
          <a:p>
            <a:r>
              <a:rPr lang="en-US" sz="2400" dirty="0" smtClean="0"/>
              <a:t>Need a greater presence and course offerings downtown</a:t>
            </a:r>
          </a:p>
          <a:p>
            <a:r>
              <a:rPr lang="en-US" sz="2400" dirty="0" smtClean="0"/>
              <a:t>Marketing programs is a major effort that needs ongoing support</a:t>
            </a:r>
          </a:p>
          <a:p>
            <a:r>
              <a:rPr lang="en-US" sz="2400" dirty="0" smtClean="0"/>
              <a:t>Early exposure to “design” or careers for youth and career changers needs to be scaled</a:t>
            </a:r>
          </a:p>
          <a:p>
            <a:r>
              <a:rPr lang="en-US" sz="2400" dirty="0" smtClean="0"/>
              <a:t>Partnerships with 4-years could help bring some BA courses to campus &amp; deepen pathway (SEM Committee supports exploration of partnerships with SJ State (Digital Art) and SF State (ECE))</a:t>
            </a:r>
          </a:p>
          <a:p>
            <a:r>
              <a:rPr lang="en-US" sz="2400" dirty="0" smtClean="0"/>
              <a:t>Partnerships with employers are critical but faculty can only do so much…</a:t>
            </a:r>
          </a:p>
          <a:p>
            <a:r>
              <a:rPr lang="en-US" sz="2400" dirty="0" smtClean="0"/>
              <a:t>Campus alignment and strengthening of relationships with employers and expansion of job shadowing, internships, job placement functions across Divisions and with the Career Center is critical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7755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4"/>
            <a:ext cx="6721366" cy="4843189"/>
          </a:xfrm>
        </p:spPr>
        <p:txBody>
          <a:bodyPr/>
          <a:lstStyle/>
          <a:p>
            <a:r>
              <a:rPr lang="en-US" b="1" dirty="0" smtClean="0"/>
              <a:t>136 students</a:t>
            </a:r>
            <a:r>
              <a:rPr lang="en-US" dirty="0" smtClean="0"/>
              <a:t> per year now – can grow!</a:t>
            </a:r>
          </a:p>
          <a:p>
            <a:r>
              <a:rPr lang="en-US" b="1" dirty="0" smtClean="0"/>
              <a:t>Target markets:</a:t>
            </a:r>
            <a:r>
              <a:rPr lang="en-US" dirty="0" smtClean="0"/>
              <a:t>  Au pairs, SVIEP students, families in the local area</a:t>
            </a:r>
          </a:p>
          <a:p>
            <a:r>
              <a:rPr lang="en-US" b="1" dirty="0" smtClean="0"/>
              <a:t>Major reasons students come:</a:t>
            </a:r>
            <a:r>
              <a:rPr lang="en-US" dirty="0" smtClean="0"/>
              <a:t>  our programs (design, STEM); our location in Silicon Valley; our small size and personal attention</a:t>
            </a:r>
          </a:p>
          <a:p>
            <a:r>
              <a:rPr lang="en-US" b="1" dirty="0" smtClean="0"/>
              <a:t>Challenges:</a:t>
            </a:r>
            <a:r>
              <a:rPr lang="en-US" dirty="0" smtClean="0"/>
              <a:t>  our name (confusion)</a:t>
            </a:r>
          </a:p>
          <a:p>
            <a:r>
              <a:rPr lang="en-US" b="1" dirty="0" smtClean="0"/>
              <a:t>Opportunity:</a:t>
            </a:r>
            <a:r>
              <a:rPr lang="en-US" dirty="0" smtClean="0"/>
              <a:t>  Hybrid program:  students do year 1 online from their home and year 2 here on campus 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7137" y="1825624"/>
            <a:ext cx="3087417" cy="389929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364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Kinesiology, Athletics, Dance (KAD)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0901"/>
            <a:ext cx="10757338" cy="435133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1,116 current headcount (KAD)</a:t>
            </a:r>
          </a:p>
          <a:p>
            <a:r>
              <a:rPr lang="en-US" sz="2000" dirty="0" smtClean="0"/>
              <a:t>Headcounts have fallen by 36% over the last five years: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 smtClean="0"/>
              <a:t>Repeatability rule change impacted FITNESS enrollments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800" dirty="0" smtClean="0"/>
              <a:t>Lack of facilities (now)</a:t>
            </a:r>
          </a:p>
          <a:p>
            <a:r>
              <a:rPr lang="en-US" sz="2000" dirty="0" smtClean="0"/>
              <a:t>Student outcomes are all above average</a:t>
            </a:r>
          </a:p>
          <a:p>
            <a:r>
              <a:rPr lang="en-US" sz="2000" dirty="0" smtClean="0"/>
              <a:t>Program provides aligned counseling, regular progress reports, information via workshops, creates culture of “belonging”</a:t>
            </a:r>
          </a:p>
          <a:p>
            <a:r>
              <a:rPr lang="en-US" sz="2000" dirty="0" smtClean="0"/>
              <a:t>Great opportunities exist with the new building, but how can we afford to invest in new faculty, coaches and programs?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72711" y="4696765"/>
            <a:ext cx="6888216" cy="2161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4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STEM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886 </a:t>
            </a:r>
            <a:r>
              <a:rPr lang="en-US" dirty="0" smtClean="0"/>
              <a:t>students participated in STEM activities in 2017-18</a:t>
            </a:r>
          </a:p>
          <a:p>
            <a:r>
              <a:rPr lang="en-US" dirty="0" smtClean="0"/>
              <a:t>Higher persistence rate:  89%</a:t>
            </a:r>
          </a:p>
          <a:p>
            <a:r>
              <a:rPr lang="en-US" dirty="0" smtClean="0"/>
              <a:t>Programs include many “best practices” also indicated by CUNY-ASAP and Guided Pathways:</a:t>
            </a:r>
          </a:p>
          <a:p>
            <a:pPr lvl="1"/>
            <a:r>
              <a:rPr lang="en-US" dirty="0" smtClean="0"/>
              <a:t>Career exploration</a:t>
            </a:r>
          </a:p>
          <a:p>
            <a:pPr lvl="1"/>
            <a:r>
              <a:rPr lang="en-US" dirty="0" smtClean="0"/>
              <a:t>Retention specialist and aligning counseling support</a:t>
            </a:r>
          </a:p>
          <a:p>
            <a:pPr lvl="1"/>
            <a:r>
              <a:rPr lang="en-US" dirty="0" err="1" smtClean="0"/>
              <a:t>Cohorting</a:t>
            </a:r>
            <a:r>
              <a:rPr lang="en-US" dirty="0" smtClean="0"/>
              <a:t>, events, and the physical location of the STEM Center create a sense of belonging</a:t>
            </a:r>
          </a:p>
          <a:p>
            <a:pPr lvl="1"/>
            <a:r>
              <a:rPr lang="en-US" dirty="0" smtClean="0"/>
              <a:t>Supplementing Instruction:  EPIC, tutoring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08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1252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These programs (CWA, STEM, Athletes, Promise) have things in common: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2130424"/>
            <a:ext cx="10515600" cy="460565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Students are in a cohort or in a defined program with peers</a:t>
            </a:r>
          </a:p>
          <a:p>
            <a:r>
              <a:rPr lang="en-US" dirty="0" smtClean="0"/>
              <a:t>Counselor(s) are aligned with and highly knowledgeable of the program and its requirements</a:t>
            </a:r>
          </a:p>
          <a:p>
            <a:r>
              <a:rPr lang="en-US" dirty="0" smtClean="0"/>
              <a:t>Success Teams:  Counselors, Retention Specialists work together</a:t>
            </a:r>
          </a:p>
          <a:p>
            <a:r>
              <a:rPr lang="en-US" dirty="0"/>
              <a:t>Student level data is reviewed regularly (SEPs +) and students monitored and kept informed re what they need to do to achieve their ed. goals</a:t>
            </a:r>
          </a:p>
          <a:p>
            <a:r>
              <a:rPr lang="en-US" dirty="0" smtClean="0"/>
              <a:t>Supplemental Instruction (EPIC; minimum tutoring expected)</a:t>
            </a:r>
          </a:p>
          <a:p>
            <a:r>
              <a:rPr lang="en-US" dirty="0" smtClean="0"/>
              <a:t>Students are encouraged to attend full time (12-15 units/term)</a:t>
            </a:r>
          </a:p>
          <a:p>
            <a:r>
              <a:rPr lang="en-US" dirty="0" smtClean="0"/>
              <a:t>Instructional faculty are aligned with the program – offering contextualized support</a:t>
            </a:r>
          </a:p>
          <a:p>
            <a:r>
              <a:rPr lang="en-US" dirty="0" smtClean="0"/>
              <a:t>Career exploration and development is baked in to the student journey</a:t>
            </a:r>
          </a:p>
        </p:txBody>
      </p:sp>
    </p:spTree>
    <p:extLst>
      <p:ext uri="{BB962C8B-B14F-4D97-AF65-F5344CB8AC3E}">
        <p14:creationId xmlns:p14="http://schemas.microsoft.com/office/powerpoint/2010/main" val="203706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330" y="1045033"/>
            <a:ext cx="3505200" cy="1325563"/>
          </a:xfrm>
        </p:spPr>
        <p:txBody>
          <a:bodyPr>
            <a:noAutofit/>
          </a:bodyPr>
          <a:lstStyle/>
          <a:p>
            <a:r>
              <a:rPr lang="en-US" sz="2000" dirty="0" smtClean="0"/>
              <a:t>All meeting materials and data posted on the PRIE website:</a:t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>
                <a:hlinkClick r:id="rId2"/>
              </a:rPr>
              <a:t>https://canadacollege.edu/prie/enrollmentmanagement.php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7530" y="-35760"/>
            <a:ext cx="8574470" cy="6893760"/>
          </a:xfrm>
          <a:prstGeom prst="rect">
            <a:avLst/>
          </a:prstGeom>
        </p:spPr>
      </p:pic>
      <p:sp>
        <p:nvSpPr>
          <p:cNvPr id="6" name="Bent Arrow 5"/>
          <p:cNvSpPr/>
          <p:nvPr/>
        </p:nvSpPr>
        <p:spPr>
          <a:xfrm rot="10800000" flipH="1">
            <a:off x="1545020" y="2467303"/>
            <a:ext cx="882869" cy="128489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779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Guided Pathways – QFE Action Items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2957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+mj-lt"/>
              </a:rPr>
              <a:t>Complete-ability 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Increased </a:t>
            </a:r>
            <a:r>
              <a:rPr lang="en-US" dirty="0">
                <a:latin typeface="+mj-lt"/>
              </a:rPr>
              <a:t>accuracy of Student Education Plans which can inform course scheduling 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Grouping </a:t>
            </a:r>
            <a:r>
              <a:rPr lang="en-US" dirty="0">
                <a:latin typeface="+mj-lt"/>
              </a:rPr>
              <a:t>degree programs into ‘Interest Areas’ or ‘Meta </a:t>
            </a:r>
            <a:r>
              <a:rPr lang="en-US" dirty="0" smtClean="0">
                <a:latin typeface="+mj-lt"/>
              </a:rPr>
              <a:t>Majors’</a:t>
            </a:r>
          </a:p>
          <a:p>
            <a:r>
              <a:rPr lang="en-US" dirty="0" smtClean="0">
                <a:latin typeface="+mj-lt"/>
              </a:rPr>
              <a:t>Optimization </a:t>
            </a:r>
            <a:r>
              <a:rPr lang="en-US" dirty="0">
                <a:latin typeface="+mj-lt"/>
              </a:rPr>
              <a:t>of the class schedule to avoid class cancelations and conflicts 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Alignment </a:t>
            </a:r>
            <a:r>
              <a:rPr lang="en-US" dirty="0">
                <a:latin typeface="+mj-lt"/>
              </a:rPr>
              <a:t>of support services with interest </a:t>
            </a:r>
            <a:r>
              <a:rPr lang="en-US" dirty="0" smtClean="0">
                <a:latin typeface="+mj-lt"/>
              </a:rPr>
              <a:t>areas</a:t>
            </a:r>
          </a:p>
          <a:p>
            <a:r>
              <a:rPr lang="en-US" dirty="0">
                <a:latin typeface="+mj-lt"/>
              </a:rPr>
              <a:t>Implementation/expansion of various high school engagement strategies: Dual Enrollment, Summer Programs, Outreach Events, etc… </a:t>
            </a:r>
            <a:endParaRPr lang="en-US" dirty="0" smtClean="0">
              <a:latin typeface="+mj-lt"/>
            </a:endParaRPr>
          </a:p>
          <a:p>
            <a:r>
              <a:rPr lang="en-US" dirty="0">
                <a:solidFill>
                  <a:prstClr val="black"/>
                </a:solidFill>
                <a:latin typeface="+mj-lt"/>
              </a:rPr>
              <a:t>Modification of the current Priority Enrollment Program (PEP) to better serve incoming students </a:t>
            </a:r>
          </a:p>
          <a:p>
            <a:endParaRPr lang="en-US" dirty="0" smtClean="0">
              <a:latin typeface="Chaparral Pro" panose="02060503040505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15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8375"/>
          </a:xfrm>
        </p:spPr>
        <p:txBody>
          <a:bodyPr>
            <a:norm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latin typeface="+mj-lt"/>
              </a:rPr>
              <a:t>Expansion </a:t>
            </a:r>
            <a:r>
              <a:rPr lang="en-US" sz="2400" dirty="0">
                <a:solidFill>
                  <a:prstClr val="black"/>
                </a:solidFill>
                <a:latin typeface="+mj-lt"/>
              </a:rPr>
              <a:t>of cohorts via learning communities </a:t>
            </a:r>
            <a:endParaRPr lang="en-US" sz="2400" dirty="0" smtClean="0">
              <a:solidFill>
                <a:prstClr val="black"/>
              </a:solidFill>
              <a:latin typeface="+mj-lt"/>
            </a:endParaRPr>
          </a:p>
          <a:p>
            <a:pPr lvl="0"/>
            <a:r>
              <a:rPr lang="en-US" sz="2400" dirty="0" smtClean="0">
                <a:solidFill>
                  <a:prstClr val="black"/>
                </a:solidFill>
                <a:latin typeface="+mj-lt"/>
              </a:rPr>
              <a:t>Expansion </a:t>
            </a:r>
            <a:r>
              <a:rPr lang="en-US" sz="2400" dirty="0">
                <a:solidFill>
                  <a:prstClr val="black"/>
                </a:solidFill>
                <a:latin typeface="+mj-lt"/>
              </a:rPr>
              <a:t>of </a:t>
            </a:r>
            <a:r>
              <a:rPr lang="en-US" sz="2400" dirty="0" smtClean="0">
                <a:solidFill>
                  <a:prstClr val="black"/>
                </a:solidFill>
                <a:latin typeface="+mj-lt"/>
              </a:rPr>
              <a:t>Support (including </a:t>
            </a:r>
            <a:r>
              <a:rPr lang="en-US" sz="2400" dirty="0">
                <a:solidFill>
                  <a:prstClr val="black"/>
                </a:solidFill>
                <a:latin typeface="+mj-lt"/>
              </a:rPr>
              <a:t>Job </a:t>
            </a:r>
            <a:r>
              <a:rPr lang="en-US" sz="2400" dirty="0" smtClean="0">
                <a:solidFill>
                  <a:prstClr val="black"/>
                </a:solidFill>
                <a:latin typeface="+mj-lt"/>
              </a:rPr>
              <a:t>Placement and </a:t>
            </a:r>
            <a:r>
              <a:rPr lang="en-US" sz="2400" dirty="0">
                <a:solidFill>
                  <a:prstClr val="black"/>
                </a:solidFill>
                <a:latin typeface="+mj-lt"/>
              </a:rPr>
              <a:t>Career </a:t>
            </a:r>
            <a:r>
              <a:rPr lang="en-US" sz="2400" dirty="0" smtClean="0">
                <a:solidFill>
                  <a:prstClr val="black"/>
                </a:solidFill>
                <a:latin typeface="+mj-lt"/>
              </a:rPr>
              <a:t>assistance) and Instructional Programs</a:t>
            </a:r>
            <a:endParaRPr lang="en-US" sz="2400" dirty="0">
              <a:solidFill>
                <a:prstClr val="black"/>
              </a:solidFill>
              <a:latin typeface="+mj-lt"/>
            </a:endParaRPr>
          </a:p>
          <a:p>
            <a:pPr lvl="0"/>
            <a:r>
              <a:rPr lang="en-US" sz="2400" dirty="0">
                <a:solidFill>
                  <a:prstClr val="black"/>
                </a:solidFill>
                <a:latin typeface="+mj-lt"/>
              </a:rPr>
              <a:t>Identification of </a:t>
            </a:r>
            <a:r>
              <a:rPr lang="en-US" sz="2400" dirty="0" smtClean="0">
                <a:solidFill>
                  <a:prstClr val="black"/>
                </a:solidFill>
                <a:latin typeface="+mj-lt"/>
              </a:rPr>
              <a:t>job placement </a:t>
            </a:r>
            <a:r>
              <a:rPr lang="en-US" sz="2400" dirty="0">
                <a:solidFill>
                  <a:prstClr val="black"/>
                </a:solidFill>
                <a:latin typeface="+mj-lt"/>
              </a:rPr>
              <a:t>data </a:t>
            </a:r>
            <a:r>
              <a:rPr lang="en-US" sz="2400" dirty="0" smtClean="0">
                <a:solidFill>
                  <a:prstClr val="black"/>
                </a:solidFill>
                <a:latin typeface="+mj-lt"/>
              </a:rPr>
              <a:t>tool</a:t>
            </a:r>
          </a:p>
          <a:p>
            <a:pPr lvl="0"/>
            <a:r>
              <a:rPr lang="en-US" sz="2400" dirty="0">
                <a:latin typeface="+mj-lt"/>
              </a:rPr>
              <a:t>Streamlining the application process </a:t>
            </a:r>
            <a:endParaRPr lang="en-US" sz="2400" dirty="0" smtClean="0">
              <a:latin typeface="+mj-lt"/>
            </a:endParaRPr>
          </a:p>
          <a:p>
            <a:pPr lvl="0"/>
            <a:r>
              <a:rPr lang="en-US" sz="2400" dirty="0" smtClean="0">
                <a:latin typeface="+mj-lt"/>
              </a:rPr>
              <a:t>Providing </a:t>
            </a:r>
            <a:r>
              <a:rPr lang="en-US" sz="2400" dirty="0">
                <a:latin typeface="+mj-lt"/>
              </a:rPr>
              <a:t>the needed support for FAFSA completion </a:t>
            </a:r>
            <a:endParaRPr lang="en-US" sz="2400" dirty="0" smtClean="0">
              <a:latin typeface="+mj-lt"/>
            </a:endParaRPr>
          </a:p>
          <a:p>
            <a:pPr lvl="0"/>
            <a:r>
              <a:rPr lang="en-US" sz="2400" dirty="0" smtClean="0">
                <a:latin typeface="+mj-lt"/>
              </a:rPr>
              <a:t>Development </a:t>
            </a:r>
            <a:r>
              <a:rPr lang="en-US" sz="2400" dirty="0">
                <a:latin typeface="+mj-lt"/>
              </a:rPr>
              <a:t>of a First Year Experience program </a:t>
            </a:r>
            <a:endParaRPr lang="en-US" sz="2400" dirty="0" smtClean="0">
              <a:latin typeface="+mj-lt"/>
            </a:endParaRPr>
          </a:p>
          <a:p>
            <a:pPr lvl="0"/>
            <a:r>
              <a:rPr lang="en-US" sz="2400" dirty="0" smtClean="0">
                <a:latin typeface="+mj-lt"/>
              </a:rPr>
              <a:t>Development </a:t>
            </a:r>
            <a:r>
              <a:rPr lang="en-US" sz="2400" dirty="0">
                <a:latin typeface="+mj-lt"/>
              </a:rPr>
              <a:t>of Bridge Programs</a:t>
            </a:r>
            <a:endParaRPr lang="en-US" sz="2400" dirty="0">
              <a:solidFill>
                <a:prstClr val="black"/>
              </a:solidFill>
              <a:latin typeface="+mj-lt"/>
            </a:endParaRPr>
          </a:p>
          <a:p>
            <a:pPr lvl="0"/>
            <a:endParaRPr lang="en-US" sz="2600" dirty="0">
              <a:solidFill>
                <a:prstClr val="black"/>
              </a:solidFill>
              <a:latin typeface="Chaparral Pro" panose="02060503040505020203" pitchFamily="18" charset="0"/>
            </a:endParaRP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Guided Pathways – QFE Action Items </a:t>
            </a:r>
            <a:r>
              <a:rPr lang="en-US" b="1" dirty="0" err="1" smtClean="0">
                <a:latin typeface="+mn-lt"/>
              </a:rPr>
              <a:t>cont</a:t>
            </a:r>
            <a:r>
              <a:rPr lang="en-US" b="1" dirty="0" smtClean="0">
                <a:latin typeface="+mn-lt"/>
              </a:rPr>
              <a:t>…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6993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 Committee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Continue working on the plan and key performance indicators over the summer resulting in a draft SEM Plan submitted to PBC in early fall 2019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Get clearer on the distinction between the Strategic Enrollment Management and strategic initiative planning and implementation generally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A new task force for </a:t>
            </a:r>
            <a:r>
              <a:rPr lang="en-US" b="1" dirty="0" smtClean="0"/>
              <a:t>aligning outreach</a:t>
            </a:r>
            <a:r>
              <a:rPr lang="en-US" dirty="0" smtClean="0"/>
              <a:t> </a:t>
            </a:r>
            <a:r>
              <a:rPr lang="en-US" dirty="0" smtClean="0"/>
              <a:t>has been formed, with Mayra Arellano in the lead which will also meet over the summer and consider: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How to best coordinate all of the outreach activities and contacts currently happening to maximize impact and be more efficient – resulting in a Campus-wide Outreach Plan by end of summer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What the key messages are about the College and to which audience(s)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How the College could conduct a thoughtful process for considering whether or not to pursue changing the College’s name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312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data telling us?</a:t>
            </a:r>
          </a:p>
          <a:p>
            <a:r>
              <a:rPr lang="en-US" dirty="0" smtClean="0"/>
              <a:t>What did we learn about the programs and topics we explored?</a:t>
            </a:r>
          </a:p>
          <a:p>
            <a:r>
              <a:rPr lang="en-US" dirty="0" smtClean="0"/>
              <a:t>What questions remain?</a:t>
            </a:r>
          </a:p>
          <a:p>
            <a:r>
              <a:rPr lang="en-US" dirty="0" smtClean="0"/>
              <a:t>Synthesis and emerging recommendations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84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838200" y="1798320"/>
          <a:ext cx="10515600" cy="4541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Headcount:  down 4.6% in 5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97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FTES:  down 16% in 5 years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838200" y="1828801"/>
          <a:ext cx="1039368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174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59883" y="1232033"/>
          <a:ext cx="11627315" cy="514112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212877">
                  <a:extLst>
                    <a:ext uri="{9D8B030D-6E8A-4147-A177-3AD203B41FA5}">
                      <a16:colId xmlns:a16="http://schemas.microsoft.com/office/drawing/2014/main" val="26193865"/>
                    </a:ext>
                  </a:extLst>
                </a:gridCol>
                <a:gridCol w="1455841">
                  <a:extLst>
                    <a:ext uri="{9D8B030D-6E8A-4147-A177-3AD203B41FA5}">
                      <a16:colId xmlns:a16="http://schemas.microsoft.com/office/drawing/2014/main" val="4249305741"/>
                    </a:ext>
                  </a:extLst>
                </a:gridCol>
                <a:gridCol w="1805242">
                  <a:extLst>
                    <a:ext uri="{9D8B030D-6E8A-4147-A177-3AD203B41FA5}">
                      <a16:colId xmlns:a16="http://schemas.microsoft.com/office/drawing/2014/main" val="930468134"/>
                    </a:ext>
                  </a:extLst>
                </a:gridCol>
                <a:gridCol w="1455841">
                  <a:extLst>
                    <a:ext uri="{9D8B030D-6E8A-4147-A177-3AD203B41FA5}">
                      <a16:colId xmlns:a16="http://schemas.microsoft.com/office/drawing/2014/main" val="3796754237"/>
                    </a:ext>
                  </a:extLst>
                </a:gridCol>
                <a:gridCol w="1785832">
                  <a:extLst>
                    <a:ext uri="{9D8B030D-6E8A-4147-A177-3AD203B41FA5}">
                      <a16:colId xmlns:a16="http://schemas.microsoft.com/office/drawing/2014/main" val="2371976226"/>
                    </a:ext>
                  </a:extLst>
                </a:gridCol>
                <a:gridCol w="1455841">
                  <a:extLst>
                    <a:ext uri="{9D8B030D-6E8A-4147-A177-3AD203B41FA5}">
                      <a16:colId xmlns:a16="http://schemas.microsoft.com/office/drawing/2014/main" val="2972474208"/>
                    </a:ext>
                  </a:extLst>
                </a:gridCol>
                <a:gridCol w="1455841">
                  <a:extLst>
                    <a:ext uri="{9D8B030D-6E8A-4147-A177-3AD203B41FA5}">
                      <a16:colId xmlns:a16="http://schemas.microsoft.com/office/drawing/2014/main" val="1122305137"/>
                    </a:ext>
                  </a:extLst>
                </a:gridCol>
              </a:tblGrid>
              <a:tr h="561813"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Hybrid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Face to Face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Online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1671542"/>
                  </a:ext>
                </a:extLst>
              </a:tr>
              <a:tr h="1208434"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% of Enrollments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Average Units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% of Enrollments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Average Units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% of Enrollments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Average Units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13983"/>
                  </a:ext>
                </a:extLst>
              </a:tr>
              <a:tr h="5618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2017-18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14%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9.0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63%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8.8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23%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4.8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823794328"/>
                  </a:ext>
                </a:extLst>
              </a:tr>
              <a:tr h="5618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2016-17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14%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8.7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67%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9.3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19%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4.6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7507029"/>
                  </a:ext>
                </a:extLst>
              </a:tr>
              <a:tr h="5618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2015-16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14%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8.3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70%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9.4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16%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4.3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12738315"/>
                  </a:ext>
                </a:extLst>
              </a:tr>
              <a:tr h="5618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2014-15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12%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8.5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72%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9.2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16%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4.3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729342542"/>
                  </a:ext>
                </a:extLst>
              </a:tr>
              <a:tr h="5618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2013-14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12%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17.5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75%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18.7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13%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8.1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5066337"/>
                  </a:ext>
                </a:extLst>
              </a:tr>
              <a:tr h="5618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2012-13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12%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17.5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78%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19.0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7.8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23800411"/>
                  </a:ext>
                </a:extLst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270642" y="246264"/>
            <a:ext cx="10515600" cy="79479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9883" y="6373158"/>
            <a:ext cx="54251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dirty="0"/>
              <a:t>Includes only students who enrolled in the respective course modality </a:t>
            </a:r>
            <a:endParaRPr lang="en-US" sz="1400" i="1" dirty="0" smtClean="0"/>
          </a:p>
          <a:p>
            <a:r>
              <a:rPr lang="en-US" sz="1400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Average </a:t>
            </a:r>
            <a:r>
              <a:rPr lang="en-US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Total Units Enrolled Per </a:t>
            </a:r>
            <a:r>
              <a:rPr lang="en-US" sz="1400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Student Per Academic Year</a:t>
            </a:r>
            <a:r>
              <a:rPr lang="en-US" sz="1400" i="1" dirty="0" smtClean="0"/>
              <a:t> </a:t>
            </a:r>
            <a:endParaRPr lang="en-US" sz="1400" i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0642" y="92762"/>
            <a:ext cx="11921358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Average face to face units taken:  	down 54% in 5 years</a:t>
            </a:r>
            <a:br>
              <a:rPr lang="en-US" dirty="0" smtClean="0"/>
            </a:br>
            <a:r>
              <a:rPr lang="en-US" dirty="0" smtClean="0"/>
              <a:t>Average online units taken:  		down 38% in 5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40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652" y="314050"/>
            <a:ext cx="11775267" cy="13255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Major Demographic Shift:  County population is getting older</a:t>
            </a:r>
            <a:br>
              <a:rPr lang="en-US" sz="3600" dirty="0" smtClean="0"/>
            </a:br>
            <a:r>
              <a:rPr lang="en-US" sz="3200" dirty="0" err="1" smtClean="0"/>
              <a:t>Cañada’s</a:t>
            </a:r>
            <a:r>
              <a:rPr lang="en-US" sz="3200" dirty="0" smtClean="0"/>
              <a:t> share of college-age </a:t>
            </a:r>
            <a:r>
              <a:rPr lang="en-US" sz="3200" dirty="0"/>
              <a:t>r</a:t>
            </a:r>
            <a:r>
              <a:rPr lang="en-US" sz="3200" dirty="0" smtClean="0"/>
              <a:t>esidents has remained the same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297966" y="1639613"/>
          <a:ext cx="11634953" cy="4845269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2480444">
                  <a:extLst>
                    <a:ext uri="{9D8B030D-6E8A-4147-A177-3AD203B41FA5}">
                      <a16:colId xmlns:a16="http://schemas.microsoft.com/office/drawing/2014/main" val="10598035"/>
                    </a:ext>
                  </a:extLst>
                </a:gridCol>
                <a:gridCol w="1723696">
                  <a:extLst>
                    <a:ext uri="{9D8B030D-6E8A-4147-A177-3AD203B41FA5}">
                      <a16:colId xmlns:a16="http://schemas.microsoft.com/office/drawing/2014/main" val="3660427119"/>
                    </a:ext>
                  </a:extLst>
                </a:gridCol>
                <a:gridCol w="1891862">
                  <a:extLst>
                    <a:ext uri="{9D8B030D-6E8A-4147-A177-3AD203B41FA5}">
                      <a16:colId xmlns:a16="http://schemas.microsoft.com/office/drawing/2014/main" val="131550133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223253653"/>
                    </a:ext>
                  </a:extLst>
                </a:gridCol>
                <a:gridCol w="1954924">
                  <a:extLst>
                    <a:ext uri="{9D8B030D-6E8A-4147-A177-3AD203B41FA5}">
                      <a16:colId xmlns:a16="http://schemas.microsoft.com/office/drawing/2014/main" val="2767220665"/>
                    </a:ext>
                  </a:extLst>
                </a:gridCol>
                <a:gridCol w="1755227">
                  <a:extLst>
                    <a:ext uri="{9D8B030D-6E8A-4147-A177-3AD203B41FA5}">
                      <a16:colId xmlns:a16="http://schemas.microsoft.com/office/drawing/2014/main" val="2428635915"/>
                    </a:ext>
                  </a:extLst>
                </a:gridCol>
              </a:tblGrid>
              <a:tr h="600299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2013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2014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2015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2016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2017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859178071"/>
                  </a:ext>
                </a:extLst>
              </a:tr>
              <a:tr h="15650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San Mateo County </a:t>
                      </a:r>
                      <a:r>
                        <a:rPr lang="en-US" sz="2400" u="none" strike="noStrike" dirty="0">
                          <a:effectLst/>
                        </a:rPr>
                        <a:t>Population </a:t>
                      </a:r>
                      <a:r>
                        <a:rPr lang="en-US" sz="2400" u="none" strike="noStrike" dirty="0" smtClean="0">
                          <a:effectLst/>
                        </a:rPr>
                        <a:t>Ages 18-35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168,589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168,746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167,426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165,591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164,205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51831540"/>
                  </a:ext>
                </a:extLst>
              </a:tr>
              <a:tr h="20796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Ca</a:t>
                      </a:r>
                      <a:r>
                        <a:rPr lang="en-US" sz="2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ña</a:t>
                      </a:r>
                      <a:r>
                        <a:rPr lang="en-US" sz="2400" u="none" strike="noStrike" dirty="0" smtClean="0">
                          <a:effectLst/>
                        </a:rPr>
                        <a:t>da </a:t>
                      </a:r>
                      <a:r>
                        <a:rPr lang="en-US" sz="2400" u="none" strike="noStrike" dirty="0">
                          <a:effectLst/>
                        </a:rPr>
                        <a:t>Students (unduplicated)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11,446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11,695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11,641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11,278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10,947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145457534"/>
                  </a:ext>
                </a:extLst>
              </a:tr>
              <a:tr h="6002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Share</a:t>
                      </a:r>
                      <a:endParaRPr lang="en-US" sz="2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7%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086042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437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Enrollment management in the age of </a:t>
            </a:r>
            <a:r>
              <a:rPr lang="en-US" sz="3200" b="1" i="1" dirty="0" smtClean="0"/>
              <a:t>resource constraints</a:t>
            </a:r>
            <a:r>
              <a:rPr lang="en-US" sz="3200" dirty="0" smtClean="0"/>
              <a:t>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6413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2583</TotalTime>
  <Words>1853</Words>
  <Application>Microsoft Office PowerPoint</Application>
  <PresentationFormat>Widescreen</PresentationFormat>
  <Paragraphs>438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Calibri Light</vt:lpstr>
      <vt:lpstr>Chaparral Pro</vt:lpstr>
      <vt:lpstr>Tw Cen MT</vt:lpstr>
      <vt:lpstr>Wingdings</vt:lpstr>
      <vt:lpstr>Office Theme</vt:lpstr>
      <vt:lpstr>Summary of Spring 2019 SEM Findings</vt:lpstr>
      <vt:lpstr>Members of the SEM Committee</vt:lpstr>
      <vt:lpstr>All meeting materials and data posted on the PRIE website:  https://canadacollege.edu/prie/enrollmentmanagement.php</vt:lpstr>
      <vt:lpstr>Contents</vt:lpstr>
      <vt:lpstr>Headcount:  down 4.6% in 5 years</vt:lpstr>
      <vt:lpstr>FTES:  down 16% in 5 years</vt:lpstr>
      <vt:lpstr>Average face to face units taken:   down 54% in 5 years Average online units taken:    down 38% in 5 years</vt:lpstr>
      <vt:lpstr>Major Demographic Shift:  County population is getting older Cañada’s share of college-age residents has remained the same</vt:lpstr>
      <vt:lpstr>Enrollment management in the age of resource constraints…</vt:lpstr>
      <vt:lpstr>Enrollment management in the age of resource constraints…</vt:lpstr>
      <vt:lpstr>Enrollment management in the age of resource constraints…</vt:lpstr>
      <vt:lpstr>Enrollment management in the age of the completion agenda…</vt:lpstr>
      <vt:lpstr>Enrollment management in the age of the completion agenda…</vt:lpstr>
      <vt:lpstr>Enrollment management in the age of the completion agenda…</vt:lpstr>
      <vt:lpstr>Recruitment:  66% down to 34%??</vt:lpstr>
      <vt:lpstr>Persistence</vt:lpstr>
      <vt:lpstr>Completion</vt:lpstr>
      <vt:lpstr>Top Majors Declared 2013-18</vt:lpstr>
      <vt:lpstr>Regional Share of FTES</vt:lpstr>
      <vt:lpstr>Topics Explored</vt:lpstr>
      <vt:lpstr>College for Working Adults (CWA)</vt:lpstr>
      <vt:lpstr>Dual Enrollment</vt:lpstr>
      <vt:lpstr>PowerPoint Presentation</vt:lpstr>
      <vt:lpstr>Online Education</vt:lpstr>
      <vt:lpstr>Career Education</vt:lpstr>
      <vt:lpstr>International</vt:lpstr>
      <vt:lpstr>Kinesiology, Athletics, Dance (KAD)</vt:lpstr>
      <vt:lpstr>STEM Center</vt:lpstr>
      <vt:lpstr>These programs (CWA, STEM, Athletes, Promise) have things in common:</vt:lpstr>
      <vt:lpstr>Guided Pathways – QFE Action Items</vt:lpstr>
      <vt:lpstr>Guided Pathways – QFE Action Items cont…</vt:lpstr>
      <vt:lpstr>SEM Committee Recommendations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Perlas, Char</dc:creator>
  <cp:lastModifiedBy>Engel, Karen</cp:lastModifiedBy>
  <cp:revision>68</cp:revision>
  <dcterms:created xsi:type="dcterms:W3CDTF">2019-03-22T17:00:03Z</dcterms:created>
  <dcterms:modified xsi:type="dcterms:W3CDTF">2019-05-15T00:12:16Z</dcterms:modified>
</cp:coreProperties>
</file>