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August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406D46E1-1865-4CAA-8C91-EAB48A564C84}">
      <dgm:prSet phldrT="[Text]"/>
      <dgm:spPr/>
      <dgm:t>
        <a:bodyPr/>
        <a:lstStyle/>
        <a:p>
          <a:r>
            <a:rPr lang="en-US" smtClean="0"/>
            <a:t>September</a:t>
          </a:r>
          <a:endParaRPr lang="en-US" dirty="0"/>
        </a:p>
      </dgm:t>
    </dgm:pt>
    <dgm:pt modelId="{778274BF-7472-4F80-8817-EF742B3F1E80}" type="parTrans" cxnId="{708AA0D8-CDDD-4B77-90C8-F672585DA4E5}">
      <dgm:prSet/>
      <dgm:spPr/>
      <dgm:t>
        <a:bodyPr/>
        <a:lstStyle/>
        <a:p>
          <a:endParaRPr lang="en-US"/>
        </a:p>
      </dgm:t>
    </dgm:pt>
    <dgm:pt modelId="{16D5BE03-A809-40C4-8F8B-4D6C762CE7C6}" type="sibTrans" cxnId="{708AA0D8-CDDD-4B77-90C8-F672585DA4E5}">
      <dgm:prSet/>
      <dgm:spPr/>
      <dgm:t>
        <a:bodyPr/>
        <a:lstStyle/>
        <a:p>
          <a:endParaRPr lang="en-US"/>
        </a:p>
      </dgm:t>
    </dgm:pt>
    <dgm:pt modelId="{C9BCC6FD-83F5-4C37-BB8B-1D115787B59A}">
      <dgm:prSet phldrT="[Text]"/>
      <dgm:spPr/>
      <dgm:t>
        <a:bodyPr/>
        <a:lstStyle/>
        <a:p>
          <a:r>
            <a:rPr lang="en-US" dirty="0" smtClean="0"/>
            <a:t>January</a:t>
          </a:r>
          <a:endParaRPr lang="en-US" dirty="0"/>
        </a:p>
      </dgm:t>
    </dgm:pt>
    <dgm:pt modelId="{1600B5EC-CB5B-497E-AC35-113E088A0F8F}" type="parTrans" cxnId="{96B0740D-F9BA-4667-9959-93F2342337BC}">
      <dgm:prSet/>
      <dgm:spPr/>
      <dgm:t>
        <a:bodyPr/>
        <a:lstStyle/>
        <a:p>
          <a:endParaRPr lang="en-US"/>
        </a:p>
      </dgm:t>
    </dgm:pt>
    <dgm:pt modelId="{6FF6CBC1-2F34-4E01-97FA-FA985F698B03}" type="sibTrans" cxnId="{96B0740D-F9BA-4667-9959-93F2342337BC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F186DB9C-37FB-4F18-8DE5-F515EFFD0189}" type="pres">
      <dgm:prSet presAssocID="{406D46E1-1865-4CAA-8C91-EAB48A564C84}" presName="parTxOnly" presStyleLbl="node1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BD3112-A08F-4DBF-9C3F-8F8BB43A1501}" type="pres">
      <dgm:prSet presAssocID="{16D5BE03-A809-40C4-8F8B-4D6C762CE7C6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F4FC2CB1-F3A2-4407-BF95-438FA26D291B}" type="pres">
      <dgm:prSet presAssocID="{C9BCC6FD-83F5-4C37-BB8B-1D115787B59A}" presName="parTxOnly" presStyleLbl="node1" presStyleIdx="5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14380-3355-4E92-BFC3-8D7693031A45}" type="pres">
      <dgm:prSet presAssocID="{6FF6CBC1-2F34-4E01-97FA-FA985F698B03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70CCEF-34D7-463F-9C61-AD375204AEAE}" type="presOf" srcId="{C9BCC6FD-83F5-4C37-BB8B-1D115787B59A}" destId="{F4FC2CB1-F3A2-4407-BF95-438FA26D291B}" srcOrd="0" destOrd="0" presId="urn:microsoft.com/office/officeart/2005/8/layout/chevron1"/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7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6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2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96B0740D-F9BA-4667-9959-93F2342337BC}" srcId="{EB9D8C4F-FF8B-4EE8-A1AC-C277A6C24D72}" destId="{C9BCC6FD-83F5-4C37-BB8B-1D115787B59A}" srcOrd="5" destOrd="0" parTransId="{1600B5EC-CB5B-497E-AC35-113E088A0F8F}" sibTransId="{6FF6CBC1-2F34-4E01-97FA-FA985F698B03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708AA0D8-CDDD-4B77-90C8-F672585DA4E5}" srcId="{EB9D8C4F-FF8B-4EE8-A1AC-C277A6C24D72}" destId="{406D46E1-1865-4CAA-8C91-EAB48A564C84}" srcOrd="1" destOrd="0" parTransId="{778274BF-7472-4F80-8817-EF742B3F1E80}" sibTransId="{16D5BE03-A809-40C4-8F8B-4D6C762CE7C6}"/>
    <dgm:cxn modelId="{6ED85EBB-C6E0-459A-8A75-E8D15A16F27C}" srcId="{EB9D8C4F-FF8B-4EE8-A1AC-C277A6C24D72}" destId="{ADF24B34-C276-453E-8EF6-F587DA1A70C8}" srcOrd="9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4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3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8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9EC9BA61-3048-4104-BB82-01AE0D6DF8E1}" type="presOf" srcId="{406D46E1-1865-4CAA-8C91-EAB48A564C84}" destId="{F186DB9C-37FB-4F18-8DE5-F515EFFD0189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9BE45F16-2F48-4C8A-8778-EEBA3267A179}" type="presParOf" srcId="{69FE148A-4119-40BD-9960-25D114B9DF00}" destId="{F186DB9C-37FB-4F18-8DE5-F515EFFD0189}" srcOrd="2" destOrd="0" presId="urn:microsoft.com/office/officeart/2005/8/layout/chevron1"/>
    <dgm:cxn modelId="{4860FE1E-DD61-45C0-A170-0267D7643D36}" type="presParOf" srcId="{69FE148A-4119-40BD-9960-25D114B9DF00}" destId="{C2BD3112-A08F-4DBF-9C3F-8F8BB43A1501}" srcOrd="3" destOrd="0" presId="urn:microsoft.com/office/officeart/2005/8/layout/chevron1"/>
    <dgm:cxn modelId="{CB74EA99-4548-40F0-BBDB-C060D6ACB164}" type="presParOf" srcId="{69FE148A-4119-40BD-9960-25D114B9DF00}" destId="{727DDAE2-11EB-437D-8DD9-51D17A7726AB}" srcOrd="4" destOrd="0" presId="urn:microsoft.com/office/officeart/2005/8/layout/chevron1"/>
    <dgm:cxn modelId="{17A04D43-8685-4DB0-9A76-9C0563B56690}" type="presParOf" srcId="{69FE148A-4119-40BD-9960-25D114B9DF00}" destId="{0217A86D-42D2-4E36-A536-7C2079C6C810}" srcOrd="5" destOrd="0" presId="urn:microsoft.com/office/officeart/2005/8/layout/chevron1"/>
    <dgm:cxn modelId="{F0B4F2F9-87F9-4775-B211-5C64AEC2AF48}" type="presParOf" srcId="{69FE148A-4119-40BD-9960-25D114B9DF00}" destId="{1F541E42-D322-4A89-B823-C341D55371E7}" srcOrd="6" destOrd="0" presId="urn:microsoft.com/office/officeart/2005/8/layout/chevron1"/>
    <dgm:cxn modelId="{877971FB-93FF-4D87-947A-C37B42B10A68}" type="presParOf" srcId="{69FE148A-4119-40BD-9960-25D114B9DF00}" destId="{E2AFE76A-AFCB-473D-936D-CBF4CA39C575}" srcOrd="7" destOrd="0" presId="urn:microsoft.com/office/officeart/2005/8/layout/chevron1"/>
    <dgm:cxn modelId="{4FB5B199-9E40-4767-8F44-1216CF1CE124}" type="presParOf" srcId="{69FE148A-4119-40BD-9960-25D114B9DF00}" destId="{5FF65A9E-F846-470D-8AE4-1C653D91D4F8}" srcOrd="8" destOrd="0" presId="urn:microsoft.com/office/officeart/2005/8/layout/chevron1"/>
    <dgm:cxn modelId="{9EE248E9-434E-4C81-A41F-4A7C0F471FC1}" type="presParOf" srcId="{69FE148A-4119-40BD-9960-25D114B9DF00}" destId="{174D866C-93C4-43D5-8AAF-128D8F3D173D}" srcOrd="9" destOrd="0" presId="urn:microsoft.com/office/officeart/2005/8/layout/chevron1"/>
    <dgm:cxn modelId="{8BA66000-EB84-43B3-8A3A-54D520296823}" type="presParOf" srcId="{69FE148A-4119-40BD-9960-25D114B9DF00}" destId="{F4FC2CB1-F3A2-4407-BF95-438FA26D291B}" srcOrd="10" destOrd="0" presId="urn:microsoft.com/office/officeart/2005/8/layout/chevron1"/>
    <dgm:cxn modelId="{7B969A3D-5B74-418E-B603-85EF5D4C67D0}" type="presParOf" srcId="{69FE148A-4119-40BD-9960-25D114B9DF00}" destId="{BF514380-3355-4E92-BFC3-8D7693031A45}" srcOrd="11" destOrd="0" presId="urn:microsoft.com/office/officeart/2005/8/layout/chevron1"/>
    <dgm:cxn modelId="{57AFBF3A-E1D8-4C2F-A6DC-6EC172FCF6EF}" type="presParOf" srcId="{69FE148A-4119-40BD-9960-25D114B9DF00}" destId="{7465B662-C6E5-41CC-9437-FBEE28ECC7CD}" srcOrd="12" destOrd="0" presId="urn:microsoft.com/office/officeart/2005/8/layout/chevron1"/>
    <dgm:cxn modelId="{1FCED803-F94B-4837-A8F8-9F00EC782373}" type="presParOf" srcId="{69FE148A-4119-40BD-9960-25D114B9DF00}" destId="{7A72B261-8106-4D15-86DF-687690D8DEBC}" srcOrd="13" destOrd="0" presId="urn:microsoft.com/office/officeart/2005/8/layout/chevron1"/>
    <dgm:cxn modelId="{B2FF7141-36DA-45D2-9A84-7CE7AC2ABEC4}" type="presParOf" srcId="{69FE148A-4119-40BD-9960-25D114B9DF00}" destId="{71EDFE50-F8FB-4FC7-A226-0F0EA4B538BB}" srcOrd="14" destOrd="0" presId="urn:microsoft.com/office/officeart/2005/8/layout/chevron1"/>
    <dgm:cxn modelId="{8711F56F-B12D-4A9C-84A0-5FB0F4D87B90}" type="presParOf" srcId="{69FE148A-4119-40BD-9960-25D114B9DF00}" destId="{A200624F-D7B6-40B1-AAA8-31D702265A5B}" srcOrd="15" destOrd="0" presId="urn:microsoft.com/office/officeart/2005/8/layout/chevron1"/>
    <dgm:cxn modelId="{E840CCA0-6F09-4C87-9398-B4F2017FB912}" type="presParOf" srcId="{69FE148A-4119-40BD-9960-25D114B9DF00}" destId="{A6503E57-3071-41E7-B77A-29948AC47B40}" srcOrd="16" destOrd="0" presId="urn:microsoft.com/office/officeart/2005/8/layout/chevron1"/>
    <dgm:cxn modelId="{CE147862-F32D-4B66-94D7-E0A54B2A1174}" type="presParOf" srcId="{69FE148A-4119-40BD-9960-25D114B9DF00}" destId="{55495B9C-C5B1-4CF2-8604-81A9378CB5A2}" srcOrd="17" destOrd="0" presId="urn:microsoft.com/office/officeart/2005/8/layout/chevron1"/>
    <dgm:cxn modelId="{6390C6A7-1630-4387-8EA0-B04B6B166D99}" type="presParOf" srcId="{69FE148A-4119-40BD-9960-25D114B9DF00}" destId="{A4FFF1AF-8279-40C3-A6AA-D00041FCF52D}" srcOrd="1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5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4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1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6ED85EBB-C6E0-459A-8A75-E8D15A16F27C}" srcId="{EB9D8C4F-FF8B-4EE8-A1AC-C277A6C24D72}" destId="{ADF24B34-C276-453E-8EF6-F587DA1A70C8}" srcOrd="7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3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2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6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CB74EA99-4548-40F0-BBDB-C060D6ACB164}" type="presParOf" srcId="{69FE148A-4119-40BD-9960-25D114B9DF00}" destId="{727DDAE2-11EB-437D-8DD9-51D17A7726AB}" srcOrd="2" destOrd="0" presId="urn:microsoft.com/office/officeart/2005/8/layout/chevron1"/>
    <dgm:cxn modelId="{17A04D43-8685-4DB0-9A76-9C0563B56690}" type="presParOf" srcId="{69FE148A-4119-40BD-9960-25D114B9DF00}" destId="{0217A86D-42D2-4E36-A536-7C2079C6C810}" srcOrd="3" destOrd="0" presId="urn:microsoft.com/office/officeart/2005/8/layout/chevron1"/>
    <dgm:cxn modelId="{F0B4F2F9-87F9-4775-B211-5C64AEC2AF48}" type="presParOf" srcId="{69FE148A-4119-40BD-9960-25D114B9DF00}" destId="{1F541E42-D322-4A89-B823-C341D55371E7}" srcOrd="4" destOrd="0" presId="urn:microsoft.com/office/officeart/2005/8/layout/chevron1"/>
    <dgm:cxn modelId="{877971FB-93FF-4D87-947A-C37B42B10A68}" type="presParOf" srcId="{69FE148A-4119-40BD-9960-25D114B9DF00}" destId="{E2AFE76A-AFCB-473D-936D-CBF4CA39C575}" srcOrd="5" destOrd="0" presId="urn:microsoft.com/office/officeart/2005/8/layout/chevron1"/>
    <dgm:cxn modelId="{4FB5B199-9E40-4767-8F44-1216CF1CE124}" type="presParOf" srcId="{69FE148A-4119-40BD-9960-25D114B9DF00}" destId="{5FF65A9E-F846-470D-8AE4-1C653D91D4F8}" srcOrd="6" destOrd="0" presId="urn:microsoft.com/office/officeart/2005/8/layout/chevron1"/>
    <dgm:cxn modelId="{9EE248E9-434E-4C81-A41F-4A7C0F471FC1}" type="presParOf" srcId="{69FE148A-4119-40BD-9960-25D114B9DF00}" destId="{174D866C-93C4-43D5-8AAF-128D8F3D173D}" srcOrd="7" destOrd="0" presId="urn:microsoft.com/office/officeart/2005/8/layout/chevron1"/>
    <dgm:cxn modelId="{57AFBF3A-E1D8-4C2F-A6DC-6EC172FCF6EF}" type="presParOf" srcId="{69FE148A-4119-40BD-9960-25D114B9DF00}" destId="{7465B662-C6E5-41CC-9437-FBEE28ECC7CD}" srcOrd="8" destOrd="0" presId="urn:microsoft.com/office/officeart/2005/8/layout/chevron1"/>
    <dgm:cxn modelId="{1FCED803-F94B-4837-A8F8-9F00EC782373}" type="presParOf" srcId="{69FE148A-4119-40BD-9960-25D114B9DF00}" destId="{7A72B261-8106-4D15-86DF-687690D8DEBC}" srcOrd="9" destOrd="0" presId="urn:microsoft.com/office/officeart/2005/8/layout/chevron1"/>
    <dgm:cxn modelId="{B2FF7141-36DA-45D2-9A84-7CE7AC2ABEC4}" type="presParOf" srcId="{69FE148A-4119-40BD-9960-25D114B9DF00}" destId="{71EDFE50-F8FB-4FC7-A226-0F0EA4B538BB}" srcOrd="10" destOrd="0" presId="urn:microsoft.com/office/officeart/2005/8/layout/chevron1"/>
    <dgm:cxn modelId="{8711F56F-B12D-4A9C-84A0-5FB0F4D87B90}" type="presParOf" srcId="{69FE148A-4119-40BD-9960-25D114B9DF00}" destId="{A200624F-D7B6-40B1-AAA8-31D702265A5B}" srcOrd="11" destOrd="0" presId="urn:microsoft.com/office/officeart/2005/8/layout/chevron1"/>
    <dgm:cxn modelId="{E840CCA0-6F09-4C87-9398-B4F2017FB912}" type="presParOf" srcId="{69FE148A-4119-40BD-9960-25D114B9DF00}" destId="{A6503E57-3071-41E7-B77A-29948AC47B40}" srcOrd="12" destOrd="0" presId="urn:microsoft.com/office/officeart/2005/8/layout/chevron1"/>
    <dgm:cxn modelId="{CE147862-F32D-4B66-94D7-E0A54B2A1174}" type="presParOf" srcId="{69FE148A-4119-40BD-9960-25D114B9DF00}" destId="{55495B9C-C5B1-4CF2-8604-81A9378CB5A2}" srcOrd="13" destOrd="0" presId="urn:microsoft.com/office/officeart/2005/8/layout/chevron1"/>
    <dgm:cxn modelId="{6390C6A7-1630-4387-8EA0-B04B6B166D99}" type="presParOf" srcId="{69FE148A-4119-40BD-9960-25D114B9DF00}" destId="{A4FFF1AF-8279-40C3-A6AA-D00041FCF52D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488" y="3005080"/>
          <a:ext cx="1339453" cy="53578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August</a:t>
          </a:r>
          <a:endParaRPr lang="en-US" sz="1200" kern="1200" dirty="0"/>
        </a:p>
      </dsp:txBody>
      <dsp:txXfrm>
        <a:off x="269379" y="3005080"/>
        <a:ext cx="803672" cy="535781"/>
      </dsp:txXfrm>
    </dsp:sp>
    <dsp:sp modelId="{F186DB9C-37FB-4F18-8DE5-F515EFFD0189}">
      <dsp:nvSpPr>
        <dsp:cNvPr id="0" name=""/>
        <dsp:cNvSpPr/>
      </dsp:nvSpPr>
      <dsp:spPr>
        <a:xfrm>
          <a:off x="1206996" y="3005080"/>
          <a:ext cx="1339453" cy="535781"/>
        </a:xfrm>
        <a:prstGeom prst="chevron">
          <a:avLst/>
        </a:prstGeom>
        <a:solidFill>
          <a:schemeClr val="accent5">
            <a:hueOff val="-817038"/>
            <a:satOff val="-1136"/>
            <a:lumOff val="-4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September</a:t>
          </a:r>
          <a:endParaRPr lang="en-US" sz="1200" kern="1200" dirty="0"/>
        </a:p>
      </dsp:txBody>
      <dsp:txXfrm>
        <a:off x="1474887" y="3005080"/>
        <a:ext cx="803672" cy="535781"/>
      </dsp:txXfrm>
    </dsp:sp>
    <dsp:sp modelId="{727DDAE2-11EB-437D-8DD9-51D17A7726AB}">
      <dsp:nvSpPr>
        <dsp:cNvPr id="0" name=""/>
        <dsp:cNvSpPr/>
      </dsp:nvSpPr>
      <dsp:spPr>
        <a:xfrm>
          <a:off x="2412503" y="3005080"/>
          <a:ext cx="1339453" cy="535781"/>
        </a:xfrm>
        <a:prstGeom prst="chevron">
          <a:avLst/>
        </a:prstGeom>
        <a:solidFill>
          <a:schemeClr val="accent5">
            <a:hueOff val="-1634077"/>
            <a:satOff val="-2273"/>
            <a:lumOff val="-8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October</a:t>
          </a:r>
          <a:endParaRPr lang="en-US" sz="1200" kern="1200" dirty="0"/>
        </a:p>
      </dsp:txBody>
      <dsp:txXfrm>
        <a:off x="2680394" y="3005080"/>
        <a:ext cx="803672" cy="535781"/>
      </dsp:txXfrm>
    </dsp:sp>
    <dsp:sp modelId="{1F541E42-D322-4A89-B823-C341D55371E7}">
      <dsp:nvSpPr>
        <dsp:cNvPr id="0" name=""/>
        <dsp:cNvSpPr/>
      </dsp:nvSpPr>
      <dsp:spPr>
        <a:xfrm>
          <a:off x="3618011" y="3005080"/>
          <a:ext cx="1339453" cy="535781"/>
        </a:xfrm>
        <a:prstGeom prst="chevron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November</a:t>
          </a:r>
          <a:endParaRPr lang="en-US" sz="1200" kern="1200" dirty="0"/>
        </a:p>
      </dsp:txBody>
      <dsp:txXfrm>
        <a:off x="3885902" y="3005080"/>
        <a:ext cx="803672" cy="535781"/>
      </dsp:txXfrm>
    </dsp:sp>
    <dsp:sp modelId="{5FF65A9E-F846-470D-8AE4-1C653D91D4F8}">
      <dsp:nvSpPr>
        <dsp:cNvPr id="0" name=""/>
        <dsp:cNvSpPr/>
      </dsp:nvSpPr>
      <dsp:spPr>
        <a:xfrm>
          <a:off x="4823519" y="3005080"/>
          <a:ext cx="1339453" cy="535781"/>
        </a:xfrm>
        <a:prstGeom prst="chevron">
          <a:avLst/>
        </a:prstGeom>
        <a:solidFill>
          <a:schemeClr val="accent5">
            <a:hueOff val="-3268153"/>
            <a:satOff val="-4546"/>
            <a:lumOff val="-17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December</a:t>
          </a:r>
          <a:endParaRPr lang="en-US" sz="1200" kern="1200" dirty="0"/>
        </a:p>
      </dsp:txBody>
      <dsp:txXfrm>
        <a:off x="5091410" y="3005080"/>
        <a:ext cx="803672" cy="535781"/>
      </dsp:txXfrm>
    </dsp:sp>
    <dsp:sp modelId="{F4FC2CB1-F3A2-4407-BF95-438FA26D291B}">
      <dsp:nvSpPr>
        <dsp:cNvPr id="0" name=""/>
        <dsp:cNvSpPr/>
      </dsp:nvSpPr>
      <dsp:spPr>
        <a:xfrm>
          <a:off x="6029027" y="3005080"/>
          <a:ext cx="1339453" cy="535781"/>
        </a:xfrm>
        <a:prstGeom prst="chevron">
          <a:avLst/>
        </a:prstGeom>
        <a:solidFill>
          <a:schemeClr val="accent5">
            <a:hueOff val="-4085191"/>
            <a:satOff val="-5682"/>
            <a:lumOff val="-21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January</a:t>
          </a:r>
          <a:endParaRPr lang="en-US" sz="1200" kern="1200" dirty="0"/>
        </a:p>
      </dsp:txBody>
      <dsp:txXfrm>
        <a:off x="6296918" y="3005080"/>
        <a:ext cx="803672" cy="535781"/>
      </dsp:txXfrm>
    </dsp:sp>
    <dsp:sp modelId="{7465B662-C6E5-41CC-9437-FBEE28ECC7CD}">
      <dsp:nvSpPr>
        <dsp:cNvPr id="0" name=""/>
        <dsp:cNvSpPr/>
      </dsp:nvSpPr>
      <dsp:spPr>
        <a:xfrm>
          <a:off x="7234535" y="3005080"/>
          <a:ext cx="1339453" cy="535781"/>
        </a:xfrm>
        <a:prstGeom prst="chevron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February</a:t>
          </a:r>
          <a:endParaRPr lang="en-US" sz="1200" kern="1200" dirty="0"/>
        </a:p>
      </dsp:txBody>
      <dsp:txXfrm>
        <a:off x="7502426" y="3005080"/>
        <a:ext cx="803672" cy="535781"/>
      </dsp:txXfrm>
    </dsp:sp>
    <dsp:sp modelId="{71EDFE50-F8FB-4FC7-A226-0F0EA4B538BB}">
      <dsp:nvSpPr>
        <dsp:cNvPr id="0" name=""/>
        <dsp:cNvSpPr/>
      </dsp:nvSpPr>
      <dsp:spPr>
        <a:xfrm>
          <a:off x="8440042" y="3005080"/>
          <a:ext cx="1339453" cy="535781"/>
        </a:xfrm>
        <a:prstGeom prst="chevron">
          <a:avLst/>
        </a:prstGeom>
        <a:solidFill>
          <a:schemeClr val="accent5">
            <a:hueOff val="-5719268"/>
            <a:satOff val="-7955"/>
            <a:lumOff val="-30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March</a:t>
          </a:r>
          <a:endParaRPr lang="en-US" sz="1200" kern="1200" dirty="0"/>
        </a:p>
      </dsp:txBody>
      <dsp:txXfrm>
        <a:off x="8707933" y="3005080"/>
        <a:ext cx="803672" cy="535781"/>
      </dsp:txXfrm>
    </dsp:sp>
    <dsp:sp modelId="{A6503E57-3071-41E7-B77A-29948AC47B40}">
      <dsp:nvSpPr>
        <dsp:cNvPr id="0" name=""/>
        <dsp:cNvSpPr/>
      </dsp:nvSpPr>
      <dsp:spPr>
        <a:xfrm>
          <a:off x="9645550" y="3005080"/>
          <a:ext cx="1339453" cy="535781"/>
        </a:xfrm>
        <a:prstGeom prst="chevron">
          <a:avLst/>
        </a:prstGeom>
        <a:solidFill>
          <a:schemeClr val="accent5">
            <a:hueOff val="-6536306"/>
            <a:satOff val="-9092"/>
            <a:lumOff val="-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April</a:t>
          </a:r>
          <a:endParaRPr lang="en-US" sz="1200" kern="1200" dirty="0"/>
        </a:p>
      </dsp:txBody>
      <dsp:txXfrm>
        <a:off x="9913441" y="3005080"/>
        <a:ext cx="803672" cy="535781"/>
      </dsp:txXfrm>
    </dsp:sp>
    <dsp:sp modelId="{A4FFF1AF-8279-40C3-A6AA-D00041FCF52D}">
      <dsp:nvSpPr>
        <dsp:cNvPr id="0" name=""/>
        <dsp:cNvSpPr/>
      </dsp:nvSpPr>
      <dsp:spPr>
        <a:xfrm>
          <a:off x="10851058" y="3005080"/>
          <a:ext cx="1339453" cy="535781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May</a:t>
          </a:r>
          <a:endParaRPr lang="en-US" sz="1200" kern="1200" dirty="0"/>
        </a:p>
      </dsp:txBody>
      <dsp:txXfrm>
        <a:off x="11118949" y="3005080"/>
        <a:ext cx="803672" cy="535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041" y="2939000"/>
          <a:ext cx="1669851" cy="667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September</a:t>
          </a:r>
          <a:endParaRPr lang="en-US" sz="1600" kern="1200" dirty="0"/>
        </a:p>
      </dsp:txBody>
      <dsp:txXfrm>
        <a:off x="335011" y="2939000"/>
        <a:ext cx="1001911" cy="667940"/>
      </dsp:txXfrm>
    </dsp:sp>
    <dsp:sp modelId="{727DDAE2-11EB-437D-8DD9-51D17A7726AB}">
      <dsp:nvSpPr>
        <dsp:cNvPr id="0" name=""/>
        <dsp:cNvSpPr/>
      </dsp:nvSpPr>
      <dsp:spPr>
        <a:xfrm>
          <a:off x="1503908" y="2939000"/>
          <a:ext cx="1669851" cy="667940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October</a:t>
          </a:r>
          <a:endParaRPr lang="en-US" sz="1600" kern="1200" dirty="0"/>
        </a:p>
      </dsp:txBody>
      <dsp:txXfrm>
        <a:off x="1837878" y="2939000"/>
        <a:ext cx="1001911" cy="667940"/>
      </dsp:txXfrm>
    </dsp:sp>
    <dsp:sp modelId="{1F541E42-D322-4A89-B823-C341D55371E7}">
      <dsp:nvSpPr>
        <dsp:cNvPr id="0" name=""/>
        <dsp:cNvSpPr/>
      </dsp:nvSpPr>
      <dsp:spPr>
        <a:xfrm>
          <a:off x="3006774" y="2939000"/>
          <a:ext cx="1669851" cy="667940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November</a:t>
          </a:r>
          <a:endParaRPr lang="en-US" sz="1600" kern="1200" dirty="0"/>
        </a:p>
      </dsp:txBody>
      <dsp:txXfrm>
        <a:off x="3340744" y="2939000"/>
        <a:ext cx="1001911" cy="667940"/>
      </dsp:txXfrm>
    </dsp:sp>
    <dsp:sp modelId="{5FF65A9E-F846-470D-8AE4-1C653D91D4F8}">
      <dsp:nvSpPr>
        <dsp:cNvPr id="0" name=""/>
        <dsp:cNvSpPr/>
      </dsp:nvSpPr>
      <dsp:spPr>
        <a:xfrm>
          <a:off x="4509641" y="2939000"/>
          <a:ext cx="1669851" cy="667940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December</a:t>
          </a:r>
          <a:endParaRPr lang="en-US" sz="1600" kern="1200" dirty="0"/>
        </a:p>
      </dsp:txBody>
      <dsp:txXfrm>
        <a:off x="4843611" y="2939000"/>
        <a:ext cx="1001911" cy="667940"/>
      </dsp:txXfrm>
    </dsp:sp>
    <dsp:sp modelId="{7465B662-C6E5-41CC-9437-FBEE28ECC7CD}">
      <dsp:nvSpPr>
        <dsp:cNvPr id="0" name=""/>
        <dsp:cNvSpPr/>
      </dsp:nvSpPr>
      <dsp:spPr>
        <a:xfrm>
          <a:off x="6012507" y="2939000"/>
          <a:ext cx="1669851" cy="667940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February</a:t>
          </a:r>
          <a:endParaRPr lang="en-US" sz="1600" kern="1200" dirty="0"/>
        </a:p>
      </dsp:txBody>
      <dsp:txXfrm>
        <a:off x="6346477" y="2939000"/>
        <a:ext cx="1001911" cy="667940"/>
      </dsp:txXfrm>
    </dsp:sp>
    <dsp:sp modelId="{71EDFE50-F8FB-4FC7-A226-0F0EA4B538BB}">
      <dsp:nvSpPr>
        <dsp:cNvPr id="0" name=""/>
        <dsp:cNvSpPr/>
      </dsp:nvSpPr>
      <dsp:spPr>
        <a:xfrm>
          <a:off x="7515373" y="2939000"/>
          <a:ext cx="1669851" cy="667940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March</a:t>
          </a:r>
          <a:endParaRPr lang="en-US" sz="1600" kern="1200" dirty="0"/>
        </a:p>
      </dsp:txBody>
      <dsp:txXfrm>
        <a:off x="7849343" y="2939000"/>
        <a:ext cx="1001911" cy="667940"/>
      </dsp:txXfrm>
    </dsp:sp>
    <dsp:sp modelId="{A6503E57-3071-41E7-B77A-29948AC47B40}">
      <dsp:nvSpPr>
        <dsp:cNvPr id="0" name=""/>
        <dsp:cNvSpPr/>
      </dsp:nvSpPr>
      <dsp:spPr>
        <a:xfrm>
          <a:off x="9018240" y="2939000"/>
          <a:ext cx="1669851" cy="667940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April</a:t>
          </a:r>
          <a:endParaRPr lang="en-US" sz="1600" kern="1200" dirty="0"/>
        </a:p>
      </dsp:txBody>
      <dsp:txXfrm>
        <a:off x="9352210" y="2939000"/>
        <a:ext cx="1001911" cy="667940"/>
      </dsp:txXfrm>
    </dsp:sp>
    <dsp:sp modelId="{A4FFF1AF-8279-40C3-A6AA-D00041FCF52D}">
      <dsp:nvSpPr>
        <dsp:cNvPr id="0" name=""/>
        <dsp:cNvSpPr/>
      </dsp:nvSpPr>
      <dsp:spPr>
        <a:xfrm>
          <a:off x="10521106" y="2939000"/>
          <a:ext cx="1669851" cy="66794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May</a:t>
          </a:r>
          <a:endParaRPr lang="en-US" sz="1600" kern="1200" dirty="0"/>
        </a:p>
      </dsp:txBody>
      <dsp:txXfrm>
        <a:off x="10855076" y="2939000"/>
        <a:ext cx="1001911" cy="667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2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0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4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1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4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5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4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8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7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3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CEDEA-2E7D-4CB0-A210-E5672290C81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35337-0571-4EFC-A496-96E2532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8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5197038"/>
              </p:ext>
            </p:extLst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420052" y="2213371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16368" y="2213371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2763435" y="3765109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6658181" y="3768507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-43711" y="1228133"/>
            <a:ext cx="1271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August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Data Packets Available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TracDat</a:t>
            </a:r>
            <a:r>
              <a:rPr lang="en-US" sz="1200" dirty="0" smtClean="0"/>
              <a:t> Open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217900" y="4611126"/>
            <a:ext cx="1280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11</a:t>
            </a:r>
          </a:p>
          <a:p>
            <a:pPr algn="ctr"/>
            <a:r>
              <a:rPr lang="en-US" sz="1200" b="1" dirty="0" smtClean="0"/>
              <a:t>DUE</a:t>
            </a:r>
          </a:p>
          <a:p>
            <a:pPr algn="ctr"/>
            <a:r>
              <a:rPr lang="en-US" sz="1200" dirty="0" smtClean="0"/>
              <a:t>Programs submit complete program reviews and </a:t>
            </a:r>
            <a:r>
              <a:rPr lang="en-US" sz="1200" b="1" i="1" dirty="0" smtClean="0"/>
              <a:t>all</a:t>
            </a:r>
            <a:r>
              <a:rPr lang="en-US" sz="1200" dirty="0" smtClean="0"/>
              <a:t>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610523" y="2406480"/>
            <a:ext cx="13661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November</a:t>
            </a:r>
          </a:p>
          <a:p>
            <a:pPr algn="ctr"/>
            <a:r>
              <a:rPr lang="en-US" sz="1100" dirty="0" smtClean="0"/>
              <a:t>Peer Review </a:t>
            </a:r>
            <a:r>
              <a:rPr lang="en-US" sz="1100" b="1" dirty="0" smtClean="0"/>
              <a:t>feedback</a:t>
            </a:r>
            <a:r>
              <a:rPr lang="en-US" sz="1100" dirty="0" smtClean="0"/>
              <a:t> given in IPC, SSPC, and APC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4591409" y="4675163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957256" y="1103067"/>
            <a:ext cx="12950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Public Forums:  Program presentations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375007" y="977335"/>
            <a:ext cx="1556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1</a:t>
            </a:r>
          </a:p>
          <a:p>
            <a:pPr algn="ctr"/>
            <a:r>
              <a:rPr lang="en-US" sz="1200" dirty="0" smtClean="0"/>
              <a:t>Validation concludes PRIE &amp; Budget Office provide information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7383713" y="4684063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Mid-February</a:t>
            </a:r>
            <a:endParaRPr lang="en-US" sz="1200" b="1" dirty="0" smtClean="0"/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8004395" y="3742358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175308" y="2207039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239139" y="1062077"/>
            <a:ext cx="1995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Mid-April</a:t>
            </a:r>
          </a:p>
          <a:p>
            <a:pPr algn="ctr"/>
            <a:r>
              <a:rPr lang="en-US" sz="1200" dirty="0" smtClean="0"/>
              <a:t>Budget Office notifies Programs of approved requests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634447" y="3785902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Title 1"/>
          <p:cNvSpPr txBox="1">
            <a:spLocks/>
          </p:cNvSpPr>
          <p:nvPr/>
        </p:nvSpPr>
        <p:spPr>
          <a:xfrm>
            <a:off x="2245566" y="242585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Program Review Timeline (as of 2019)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7484736" y="2735107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507085" y="2724419"/>
            <a:ext cx="1918269" cy="7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735107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445779" y="2122594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VPA presents budget scenarios to PBC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729111" y="2034950"/>
            <a:ext cx="2184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Aug – Oct. 10</a:t>
            </a:r>
          </a:p>
          <a:p>
            <a:pPr algn="ctr"/>
            <a:r>
              <a:rPr lang="en-US" sz="1200" dirty="0" smtClean="0"/>
              <a:t>Departments conduct reviews</a:t>
            </a:r>
          </a:p>
          <a:p>
            <a:pPr algn="ctr"/>
            <a:r>
              <a:rPr lang="en-US" sz="1200" dirty="0" smtClean="0"/>
              <a:t>Deans provide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5826243" y="989882"/>
            <a:ext cx="1193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 - January </a:t>
            </a:r>
          </a:p>
          <a:p>
            <a:pPr algn="ctr"/>
            <a:r>
              <a:rPr lang="en-US" sz="1200" dirty="0" smtClean="0"/>
              <a:t>President announces approved positions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168712" y="3764130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627668" y="3676470"/>
            <a:ext cx="1344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November</a:t>
            </a:r>
          </a:p>
          <a:p>
            <a:pPr algn="ctr"/>
            <a:r>
              <a:rPr lang="en-US" sz="1100" dirty="0" smtClean="0"/>
              <a:t>Academic Senate prioritizes faculty </a:t>
            </a:r>
            <a:r>
              <a:rPr lang="en-US" sz="1100" smtClean="0"/>
              <a:t>position requests</a:t>
            </a:r>
            <a:endParaRPr lang="en-US" sz="11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5030121" y="2216072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4" y="67433"/>
            <a:ext cx="1884635" cy="846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1931" y="6525243"/>
            <a:ext cx="2475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Pending approval of PBC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49822" y="4774980"/>
            <a:ext cx="1092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August Flex Day</a:t>
            </a:r>
          </a:p>
          <a:p>
            <a:pPr algn="ctr"/>
            <a:r>
              <a:rPr lang="en-US" sz="1200" dirty="0" smtClean="0"/>
              <a:t>Workshops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729111" y="2710803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29111" y="2693528"/>
            <a:ext cx="20343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749965" y="2710803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 flipV="1">
            <a:off x="3628445" y="3772992"/>
            <a:ext cx="123372" cy="856343"/>
            <a:chOff x="471716" y="2061028"/>
            <a:chExt cx="123372" cy="856343"/>
          </a:xfrm>
        </p:grpSpPr>
        <p:cxnSp>
          <p:nvCxnSpPr>
            <p:cNvPr id="73" name="Straight Connector 7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3421833" y="4628901"/>
            <a:ext cx="13024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8</a:t>
            </a:r>
          </a:p>
          <a:p>
            <a:pPr algn="ctr"/>
            <a:r>
              <a:rPr lang="en-US" sz="1200" dirty="0" smtClean="0"/>
              <a:t>Deans and VPs submit prioritized Division resource requests</a:t>
            </a:r>
            <a:endParaRPr lang="en-US" sz="1600" dirty="0"/>
          </a:p>
        </p:txBody>
      </p:sp>
      <p:grpSp>
        <p:nvGrpSpPr>
          <p:cNvPr id="76" name="Group 75"/>
          <p:cNvGrpSpPr/>
          <p:nvPr/>
        </p:nvGrpSpPr>
        <p:grpSpPr>
          <a:xfrm>
            <a:off x="6206838" y="2213371"/>
            <a:ext cx="123372" cy="856343"/>
            <a:chOff x="471716" y="2061028"/>
            <a:chExt cx="123372" cy="856343"/>
          </a:xfrm>
        </p:grpSpPr>
        <p:cxnSp>
          <p:nvCxnSpPr>
            <p:cNvPr id="77" name="Straight Connector 7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6013816" y="4679740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Mid-January</a:t>
            </a:r>
          </a:p>
          <a:p>
            <a:pPr algn="ctr"/>
            <a:r>
              <a:rPr lang="en-US" sz="1200" dirty="0" smtClean="0"/>
              <a:t>VPA presents 3-year revenue and expense projections to PBC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10884539" y="4688192"/>
            <a:ext cx="1545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Early June</a:t>
            </a:r>
          </a:p>
          <a:p>
            <a:pPr algn="ctr"/>
            <a:r>
              <a:rPr lang="en-US" sz="1200" dirty="0" smtClean="0"/>
              <a:t>VPA authorizes Divisions to make purchases</a:t>
            </a:r>
            <a:endParaRPr lang="en-US" sz="1200" dirty="0"/>
          </a:p>
        </p:txBody>
      </p:sp>
      <p:grpSp>
        <p:nvGrpSpPr>
          <p:cNvPr id="81" name="Group 80"/>
          <p:cNvGrpSpPr/>
          <p:nvPr/>
        </p:nvGrpSpPr>
        <p:grpSpPr>
          <a:xfrm flipV="1">
            <a:off x="11657428" y="3768507"/>
            <a:ext cx="123372" cy="856343"/>
            <a:chOff x="471716" y="2061028"/>
            <a:chExt cx="123372" cy="856343"/>
          </a:xfrm>
        </p:grpSpPr>
        <p:cxnSp>
          <p:nvCxnSpPr>
            <p:cNvPr id="82" name="Straight Connector 81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58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04688" y="2182643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66244" y="2182643"/>
            <a:ext cx="123372" cy="856343"/>
            <a:chOff x="471716" y="2061028"/>
            <a:chExt cx="123372" cy="8563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72796" y="2187436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8062" y="2182643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3176999" y="3805142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4102808" y="3782375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4304" y="1607458"/>
            <a:ext cx="127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September 15</a:t>
            </a:r>
          </a:p>
          <a:p>
            <a:pPr algn="ctr"/>
            <a:r>
              <a:rPr lang="en-US" sz="1200" dirty="0" smtClean="0"/>
              <a:t>Process Begins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0251" y="4740256"/>
            <a:ext cx="1280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</a:t>
            </a:r>
          </a:p>
          <a:p>
            <a:pPr algn="ctr"/>
            <a:r>
              <a:rPr lang="en-US" sz="1200" dirty="0" smtClean="0"/>
              <a:t>Programs submit complete program reviews and all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166103" y="1130184"/>
            <a:ext cx="1267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Peer Review </a:t>
            </a:r>
            <a:r>
              <a:rPr lang="en-US" sz="1200" b="1" dirty="0" smtClean="0"/>
              <a:t>feedback</a:t>
            </a:r>
            <a:r>
              <a:rPr lang="en-US" sz="1200" dirty="0" smtClean="0"/>
              <a:t> happens in IPC, SSPC, and APC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4839" y="4778937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398600" y="1506597"/>
            <a:ext cx="88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(Forums)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529344" y="1094331"/>
            <a:ext cx="153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19</a:t>
            </a:r>
          </a:p>
          <a:p>
            <a:pPr algn="ctr"/>
            <a:r>
              <a:rPr lang="en-US" sz="1200" dirty="0" smtClean="0"/>
              <a:t>Validation concludes.  PRIE &amp; Budget Office provide complete lists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2822" y="4788981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15-30</a:t>
            </a:r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9850399" y="3805142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715729" y="2186772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768672" y="1094331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May 1-15</a:t>
            </a:r>
          </a:p>
          <a:p>
            <a:pPr algn="ctr"/>
            <a:r>
              <a:rPr lang="en-US" sz="1200" dirty="0" smtClean="0"/>
              <a:t>Programs notified of what is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2020761" y="3782375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605902" y="4737984"/>
            <a:ext cx="105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12</a:t>
            </a:r>
          </a:p>
          <a:p>
            <a:pPr algn="ctr"/>
            <a:r>
              <a:rPr lang="en-US" sz="1200" dirty="0" smtClean="0"/>
              <a:t>New position requests due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245566" y="242585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Program Review Timeline 2018-19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772589" y="2645116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72589" y="2636715"/>
            <a:ext cx="2652765" cy="1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645115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76871" y="2063827"/>
            <a:ext cx="1995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Budget developed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047462" y="2330349"/>
            <a:ext cx="138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Sept- Oct</a:t>
            </a:r>
          </a:p>
          <a:p>
            <a:pPr algn="ctr"/>
            <a:r>
              <a:rPr lang="en-US" sz="1200" dirty="0" smtClean="0"/>
              <a:t>Deans provide real-time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4206" y="916096"/>
            <a:ext cx="1193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January </a:t>
            </a:r>
          </a:p>
          <a:p>
            <a:pPr algn="ctr"/>
            <a:r>
              <a:rPr lang="en-US" sz="1200" dirty="0" smtClean="0"/>
              <a:t>President </a:t>
            </a:r>
            <a:r>
              <a:rPr lang="en-US" sz="1200" dirty="0"/>
              <a:t>decides </a:t>
            </a:r>
            <a:r>
              <a:rPr lang="en-US" sz="1200" dirty="0" smtClean="0"/>
              <a:t>on positions after available funding announced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075788" y="3781964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838109" y="4735394"/>
            <a:ext cx="126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Academic Senate prioritizes faculty position requests.</a:t>
            </a:r>
            <a:endParaRPr lang="en-US" sz="1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233507" y="2182643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4" y="67433"/>
            <a:ext cx="1884635" cy="846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1931" y="6525243"/>
            <a:ext cx="2475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Pending approval of PBC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0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324</Words>
  <Application>Microsoft Office PowerPoint</Application>
  <PresentationFormat>Widescreen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9</cp:revision>
  <cp:lastPrinted>2018-12-19T16:36:55Z</cp:lastPrinted>
  <dcterms:created xsi:type="dcterms:W3CDTF">2018-10-02T01:25:17Z</dcterms:created>
  <dcterms:modified xsi:type="dcterms:W3CDTF">2018-12-19T18:34:13Z</dcterms:modified>
</cp:coreProperties>
</file>