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18"/>
  </p:notesMasterIdLst>
  <p:sldIdLst>
    <p:sldId id="268" r:id="rId3"/>
    <p:sldId id="259" r:id="rId4"/>
    <p:sldId id="271" r:id="rId5"/>
    <p:sldId id="272" r:id="rId6"/>
    <p:sldId id="273" r:id="rId7"/>
    <p:sldId id="263" r:id="rId8"/>
    <p:sldId id="266" r:id="rId9"/>
    <p:sldId id="258" r:id="rId10"/>
    <p:sldId id="264" r:id="rId11"/>
    <p:sldId id="265" r:id="rId12"/>
    <p:sldId id="269" r:id="rId13"/>
    <p:sldId id="270" r:id="rId14"/>
    <p:sldId id="261" r:id="rId15"/>
    <p:sldId id="260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6DB0"/>
    <a:srgbClr val="F5C201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>
                <a:solidFill>
                  <a:srgbClr val="1575BB"/>
                </a:solidFill>
              </a:rPr>
              <a:t>California’s Job Openings by Education</a:t>
            </a:r>
            <a:r>
              <a:rPr lang="en-US" sz="1400" baseline="0" dirty="0">
                <a:solidFill>
                  <a:srgbClr val="1575BB"/>
                </a:solidFill>
              </a:rPr>
              <a:t> Level </a:t>
            </a:r>
          </a:p>
          <a:p>
            <a:pPr>
              <a:defRPr sz="1400"/>
            </a:pPr>
            <a:r>
              <a:rPr lang="en-US" sz="1400" b="0" baseline="0" dirty="0">
                <a:solidFill>
                  <a:srgbClr val="1575BB"/>
                </a:solidFill>
              </a:rPr>
              <a:t>2015-2025</a:t>
            </a:r>
            <a:endParaRPr lang="en-US" sz="1400" b="0" dirty="0">
              <a:solidFill>
                <a:srgbClr val="1575BB"/>
              </a:solidFill>
            </a:endParaRPr>
          </a:p>
        </c:rich>
      </c:tx>
      <c:layout>
        <c:manualLayout>
          <c:xMode val="edge"/>
          <c:yMode val="edge"/>
          <c:x val="0.17747733160908899"/>
          <c:y val="1.98675496688742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7985837958377"/>
          <c:y val="0.199246840833638"/>
          <c:w val="0.54378971168480394"/>
          <c:h val="0.5503309966553430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Analysis!$A$17</c:f>
              <c:strCache>
                <c:ptCount val="1"/>
                <c:pt idx="0">
                  <c:v>HS Diploma or less</c:v>
                </c:pt>
              </c:strCache>
            </c:strRef>
          </c:tx>
          <c:spPr>
            <a:solidFill>
              <a:srgbClr val="1575BB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Analysis!$C$17</c:f>
              <c:numCache>
                <c:formatCode>0%</c:formatCode>
                <c:ptCount val="1"/>
                <c:pt idx="0">
                  <c:v>0.34297061159650599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6D-4E99-A2E9-EE35A56CA525}"/>
            </c:ext>
          </c:extLst>
        </c:ser>
        <c:ser>
          <c:idx val="1"/>
          <c:order val="1"/>
          <c:tx>
            <c:strRef>
              <c:f>Analysis!$A$18</c:f>
              <c:strCache>
                <c:ptCount val="1"/>
                <c:pt idx="0">
                  <c:v>Some college or Associate's degree</c:v>
                </c:pt>
              </c:strCache>
            </c:strRef>
          </c:tx>
          <c:spPr>
            <a:solidFill>
              <a:srgbClr val="F39F41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Analysis!$C$18</c:f>
              <c:numCache>
                <c:formatCode>0%</c:formatCode>
                <c:ptCount val="1"/>
                <c:pt idx="0">
                  <c:v>0.304209690230342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6D-4E99-A2E9-EE35A56CA525}"/>
            </c:ext>
          </c:extLst>
        </c:ser>
        <c:ser>
          <c:idx val="2"/>
          <c:order val="2"/>
          <c:tx>
            <c:strRef>
              <c:f>Analysis!$A$19</c:f>
              <c:strCache>
                <c:ptCount val="1"/>
                <c:pt idx="0">
                  <c:v>Bachelor's degee or higher</c:v>
                </c:pt>
              </c:strCache>
            </c:strRef>
          </c:tx>
          <c:spPr>
            <a:solidFill>
              <a:srgbClr val="99C25D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Analysis!$C$19</c:f>
              <c:numCache>
                <c:formatCode>0%</c:formatCode>
                <c:ptCount val="1"/>
                <c:pt idx="0">
                  <c:v>0.35281969817315401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6D-4E99-A2E9-EE35A56CA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overlap val="100"/>
        <c:axId val="436227744"/>
        <c:axId val="436217104"/>
      </c:barChart>
      <c:catAx>
        <c:axId val="436227744"/>
        <c:scaling>
          <c:orientation val="minMax"/>
        </c:scaling>
        <c:delete val="1"/>
        <c:axPos val="b"/>
        <c:majorTickMark val="out"/>
        <c:minorTickMark val="none"/>
        <c:tickLblPos val="none"/>
        <c:crossAx val="436217104"/>
        <c:crosses val="autoZero"/>
        <c:auto val="1"/>
        <c:lblAlgn val="ctr"/>
        <c:lblOffset val="100"/>
        <c:noMultiLvlLbl val="0"/>
      </c:catAx>
      <c:valAx>
        <c:axId val="4362171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362277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5045053033456101E-4"/>
          <c:y val="0.12668283186456"/>
          <c:w val="0.97136386441630296"/>
          <c:h val="3.9918131094540302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>
      <a:outerShdw blurRad="50800" dist="38100" dir="5400000" algn="t" rotWithShape="0">
        <a:prstClr val="black">
          <a:alpha val="40000"/>
        </a:prstClr>
      </a:outerShdw>
      <a:softEdge rad="31750"/>
    </a:effectLst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0.58419</cdr:x>
      <cdr:y>0.39598</cdr:y>
    </cdr:from>
    <cdr:to>
      <cdr:x>0.62715</cdr:x>
      <cdr:y>0.55665</cdr:y>
    </cdr:to>
    <cdr:sp macro="" textlink="">
      <cdr:nvSpPr>
        <cdr:cNvPr id="2" name="Right Brace 1"/>
        <cdr:cNvSpPr/>
      </cdr:nvSpPr>
      <cdr:spPr>
        <a:xfrm xmlns:a="http://schemas.openxmlformats.org/drawingml/2006/main">
          <a:off x="3238501" y="2278141"/>
          <a:ext cx="238125" cy="924320"/>
        </a:xfrm>
        <a:prstGeom xmlns:a="http://schemas.openxmlformats.org/drawingml/2006/main" prst="rightBrace">
          <a:avLst/>
        </a:prstGeom>
        <a:ln xmlns:a="http://schemas.openxmlformats.org/drawingml/2006/main" w="254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0.65979</cdr:x>
      <cdr:y>0.41201</cdr:y>
    </cdr:from>
    <cdr:to>
      <cdr:x>0.92096</cdr:x>
      <cdr:y>0.62763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32531" y="2023479"/>
          <a:ext cx="1239974" cy="10589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1.9 million job</a:t>
          </a:r>
          <a:r>
            <a:rPr lang="en-US" sz="1100" baseline="0" dirty="0"/>
            <a:t> openings will require some college or an Associate's degree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0.09794</cdr:x>
      <cdr:y>0.77159</cdr:y>
    </cdr:from>
    <cdr:to>
      <cdr:x>0.79725</cdr:x>
      <cdr:y>0.90728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42935" y="4439034"/>
          <a:ext cx="3876665" cy="780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/>
            <a:t>Data source: Georgetown University Center on Education and the Workforce, "Recover: Job Growth</a:t>
          </a:r>
          <a:r>
            <a:rPr lang="en-US" sz="900" baseline="0" dirty="0"/>
            <a:t> and Education Requirements Through 2020," State Report, June 2013.</a:t>
          </a:r>
        </a:p>
        <a:p xmlns:a="http://schemas.openxmlformats.org/drawingml/2006/main">
          <a:r>
            <a:rPr lang="en-US" sz="900" baseline="0" dirty="0"/>
            <a:t>Analysis: Collaborative Economics</a:t>
          </a:r>
          <a:endParaRPr lang="en-US" sz="9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8E539-067A-4968-AF91-DDE955A10779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FE34F-F8FE-4364-9448-4611C0B74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55CB8E-2A67-4E50-A214-E38EA17E9A4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812AA-2967-DE47-AABE-CE673111F076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11/16/2016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034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SW Initiative</a:t>
            </a:r>
            <a:r>
              <a:rPr lang="en-US" baseline="0" dirty="0" smtClean="0"/>
              <a:t> spurred out of need to fill almost 2 million “middle skills” job openings by 2025. These job require only some college, or an AA degree.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E34F-F8FE-4364-9448-4611C0B747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0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compared to past years, we can see that our economy is shifting and that new jobs being created require more education.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E34F-F8FE-4364-9448-4611C0B747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63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 of SW</a:t>
            </a:r>
            <a:r>
              <a:rPr lang="en-US" baseline="0" dirty="0" smtClean="0"/>
              <a:t> initiative is on CTE. We can see here that CTE graduates have strong earning potential after only 2 years of education. For comparison, the living wage needed to support a family of 4 is $60k, and a 2-yr CTE degree meets this need.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E34F-F8FE-4364-9448-4611C0B747E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26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past, CTE programs have been severely underfunded</a:t>
            </a:r>
            <a:r>
              <a:rPr lang="en-US" baseline="0" dirty="0" smtClean="0"/>
              <a:t> and frankly, brushed to the side in favoring of supporting other programs. </a:t>
            </a:r>
            <a:r>
              <a:rPr lang="en-US" dirty="0" smtClean="0"/>
              <a:t>In response to this new data, the Chancellor’s Office moved forward on</a:t>
            </a:r>
            <a:r>
              <a:rPr lang="en-US" baseline="0" dirty="0" smtClean="0"/>
              <a:t> creating a taskforce to identify pain-points in our system in regard to CTE. This taskforce worked with faculty, students and the community to develop a series of recommendations.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E34F-F8FE-4364-9448-4611C0B747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47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response to</a:t>
            </a:r>
            <a:r>
              <a:rPr lang="en-US" baseline="0" dirty="0" smtClean="0"/>
              <a:t> our statewide work, the legislature provided support to meet the needs of our students and CTE programs in the form of a commitment of $200m ongoing categorical funds over the next three years.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E34F-F8FE-4364-9448-4611C0B747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57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r>
              <a:rPr lang="en-US" dirty="0" smtClean="0"/>
              <a:t>FOCUS of these funds “more” and “better.”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562CA-00F0-46B8-BAEE-E4B1E2954F1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162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53218"/>
            <a:ext cx="914400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574959"/>
            <a:ext cx="2476500" cy="2476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05018"/>
            <a:ext cx="7772400" cy="1470025"/>
          </a:xfrm>
        </p:spPr>
        <p:txBody>
          <a:bodyPr>
            <a:normAutofit/>
          </a:bodyPr>
          <a:lstStyle>
            <a:lvl1pPr algn="ctr">
              <a:defRPr sz="4000" baseline="0"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48371" y="3876794"/>
            <a:ext cx="3005137" cy="199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37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3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5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0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53214"/>
            <a:ext cx="914400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574959"/>
            <a:ext cx="2476500" cy="2476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05014"/>
            <a:ext cx="7772400" cy="1470025"/>
          </a:xfrm>
        </p:spPr>
        <p:txBody>
          <a:bodyPr>
            <a:normAutofit/>
          </a:bodyPr>
          <a:lstStyle>
            <a:lvl1pPr algn="ctr">
              <a:defRPr sz="4000" baseline="0"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48369" y="3876794"/>
            <a:ext cx="3005137" cy="199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77014"/>
            <a:ext cx="9144000" cy="365125"/>
          </a:xfrm>
        </p:spPr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4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6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2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5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6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spcBef>
                <a:spcPts val="300"/>
              </a:spcBef>
            </a:pPr>
            <a:r>
              <a:rPr lang="en-US" b="1" dirty="0"/>
              <a:t>California Community Colleges – Chancellor’s Office  | 113 Colleges  |  72 Districts  |  2.6 Million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0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77018"/>
            <a:ext cx="9144000" cy="365125"/>
          </a:xfrm>
        </p:spPr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5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2.1 Million Students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50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6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1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7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6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28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49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67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2.6 Million Students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051941-4126-4597-8895-D29A2A3BA6C5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7687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spcBef>
                <a:spcPts val="300"/>
              </a:spcBef>
            </a:pPr>
            <a:r>
              <a:rPr lang="en-US" b="1" smtClean="0"/>
              <a:t>California Community Colleges – Chancellor’s Office  | 113 Colleges  |  72 Districts  |  2.6 Million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2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California Community Colleges – Chancellor’s Office  | 113 Colleges  |  72 Districts  |  2.1 Million Students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051941-4126-4597-8895-D29A2A3BA6C5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828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3008" y="6629400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9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3627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6400800"/>
            <a:ext cx="9144000" cy="533400"/>
          </a:xfrm>
          <a:prstGeom prst="rect">
            <a:avLst/>
          </a:prstGeom>
          <a:solidFill>
            <a:srgbClr val="0A2E7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5488" y="49416"/>
            <a:ext cx="7842312" cy="96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31068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DCE2EF"/>
                </a:solidFill>
              </a:defRPr>
            </a:lvl1pPr>
          </a:lstStyle>
          <a:p>
            <a:pPr>
              <a:spcBef>
                <a:spcPts val="300"/>
              </a:spcBef>
            </a:pPr>
            <a:r>
              <a:rPr lang="en-US" b="1" smtClean="0">
                <a:solidFill>
                  <a:srgbClr val="F1B83D"/>
                </a:solidFill>
              </a:rPr>
              <a:t>California Community Colleges – Chancellor’s Office  | 113 Colleges  |  72 Districts  |  2.6 Million Students</a:t>
            </a:r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76200" y="5105400"/>
            <a:ext cx="91440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9pPr>
          </a:lstStyle>
          <a:p>
            <a:pPr algn="ctr">
              <a:spcBef>
                <a:spcPts val="300"/>
              </a:spcBef>
              <a:buClrTx/>
              <a:buFontTx/>
              <a:buNone/>
            </a:pPr>
            <a:endParaRPr lang="en-US" sz="1200" b="1" dirty="0">
              <a:solidFill>
                <a:srgbClr val="1E3D5C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8" y="6606435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9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dt="0"/>
  <p:txStyles>
    <p:titleStyle>
      <a:lvl1pPr algn="l" defTabSz="914377" rtl="0" eaLnBrk="1" latinLnBrk="0" hangingPunct="1">
        <a:spcBef>
          <a:spcPct val="0"/>
        </a:spcBef>
        <a:buNone/>
        <a:defRPr sz="30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3627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6400800"/>
            <a:ext cx="9144000" cy="533400"/>
          </a:xfrm>
          <a:prstGeom prst="rect">
            <a:avLst/>
          </a:prstGeom>
          <a:solidFill>
            <a:srgbClr val="0A2E7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5488" y="49412"/>
            <a:ext cx="7842312" cy="96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31064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DCE2EF"/>
                </a:solidFill>
              </a:defRPr>
            </a:lvl1pPr>
          </a:lstStyle>
          <a:p>
            <a:pPr>
              <a:spcBef>
                <a:spcPts val="300"/>
              </a:spcBef>
            </a:pPr>
            <a:r>
              <a:rPr lang="en-US" b="1" dirty="0">
                <a:solidFill>
                  <a:srgbClr val="F1B83D"/>
                </a:solidFill>
              </a:rPr>
              <a:t>California Community Colleges – Chancellor’s Office  | 113 Colleges  |  72 Districts  |  2.6 Million Students</a:t>
            </a:r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76200" y="5105400"/>
            <a:ext cx="91440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pitchFamily="32" charset="0"/>
                <a:ea typeface="SimSun" charset="-122"/>
              </a:defRPr>
            </a:lvl9pPr>
          </a:lstStyle>
          <a:p>
            <a:pPr algn="ctr">
              <a:spcBef>
                <a:spcPts val="300"/>
              </a:spcBef>
              <a:buClrTx/>
              <a:buFontTx/>
              <a:buNone/>
            </a:pPr>
            <a:endParaRPr lang="en-US" sz="1200" b="1" dirty="0">
              <a:solidFill>
                <a:srgbClr val="1E3D5C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6" y="6606435"/>
            <a:ext cx="381001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fld id="{43051941-4126-4597-8895-D29A2A3BA6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49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smccd.sharepoint.com/sites/can/adminservices/_layouts/15/guestaccess.aspx?guestaccesstoken=/zkGJ0NQXUZNYvaOgirkkin0cQki2XlDmlikQINY2b0%3d&amp;folderid=2_1d51efb6bc0f64218851e8432e152de36&amp;rev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wpworkshop.eventbrite.com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26DB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California Community Colleges – Chancellor’s Office  | 113 Colleges  |  72 Districts  |  2.1 Million Students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051941-4126-4597-8895-D29A2A3BA6C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26DB0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526DB0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274" y="788504"/>
            <a:ext cx="7467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Strong Workforce Program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Overview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819400"/>
            <a:ext cx="579664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Presented to </a:t>
            </a:r>
            <a:r>
              <a:rPr lang="en-US" b="1" dirty="0" smtClean="0">
                <a:solidFill>
                  <a:srgbClr val="00206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the Planning &amp; Budget Council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rPr>
              <a:t>November 16, 2016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5C201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dobe Gothic Std B" panose="020B0800000000000000" pitchFamily="34" charset="-128"/>
              <a:ea typeface="Adobe Gothic Std B" panose="020B0800000000000000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44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State Allocation </a:t>
            </a:r>
            <a:r>
              <a:rPr lang="en-US" dirty="0">
                <a:solidFill>
                  <a:schemeClr val="accent3"/>
                </a:solidFill>
              </a:rPr>
              <a:t>Model</a:t>
            </a:r>
            <a:br>
              <a:rPr lang="en-US" dirty="0">
                <a:solidFill>
                  <a:schemeClr val="accent3"/>
                </a:solidFill>
              </a:rPr>
            </a:b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11482"/>
          <a:stretch/>
        </p:blipFill>
        <p:spPr>
          <a:xfrm>
            <a:off x="609600" y="2057400"/>
            <a:ext cx="8041509" cy="35052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31064"/>
            <a:ext cx="91440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DCE2E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California Community Colleges – Chancellor’s Office  | 113 Colleges  |  72 Districts  |  2.1 Million Students</a:t>
            </a:r>
          </a:p>
        </p:txBody>
      </p:sp>
    </p:spTree>
    <p:extLst>
      <p:ext uri="{BB962C8B-B14F-4D97-AF65-F5344CB8AC3E}">
        <p14:creationId xmlns:p14="http://schemas.microsoft.com/office/powerpoint/2010/main" val="325025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 and District Allocations 2016/2017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Community Colleges – Chancellor’s Office  | 113 Colleges  |  72 Districts  |  2.6 Million Students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1941-4126-4597-8895-D29A2A3BA6C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" y="1621176"/>
            <a:ext cx="9095232" cy="470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4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Workforce Fund Distribution - SMCCCD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Community Colleges – Chancellor’s Office  | 113 Colleges  |  72 Districts  |  2.6 Million Students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1941-4126-4597-8895-D29A2A3BA6C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087" y="3767718"/>
            <a:ext cx="6981825" cy="1457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197" y="1568137"/>
            <a:ext cx="4945604" cy="164411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2233" y="5527863"/>
            <a:ext cx="8697951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dirty="0" smtClean="0"/>
              <a:t>A full explanation of the distribution, data, and sources is available on the Administrative Services </a:t>
            </a:r>
            <a:r>
              <a:rPr lang="en-US" dirty="0" smtClean="0">
                <a:hlinkClick r:id="rId4"/>
              </a:rPr>
              <a:t>SharePoint</a:t>
            </a:r>
            <a:r>
              <a:rPr lang="en-US" dirty="0" smtClean="0"/>
              <a:t> 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"/>
            <a:ext cx="8229600" cy="944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Local Plan Elements (Due 1/31/17)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346" y="1044271"/>
            <a:ext cx="8534400" cy="51054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i="1" dirty="0" smtClean="0"/>
              <a:t>MUST</a:t>
            </a:r>
            <a:r>
              <a:rPr lang="en-US" dirty="0" smtClean="0"/>
              <a:t> increase </a:t>
            </a:r>
            <a:r>
              <a:rPr lang="en-US" dirty="0"/>
              <a:t>the </a:t>
            </a:r>
            <a:r>
              <a:rPr lang="en-US" b="1" dirty="0"/>
              <a:t>number</a:t>
            </a:r>
            <a:r>
              <a:rPr lang="en-US" dirty="0"/>
              <a:t> of students in </a:t>
            </a:r>
            <a:r>
              <a:rPr lang="en-US" b="1" dirty="0"/>
              <a:t>quality</a:t>
            </a:r>
            <a:r>
              <a:rPr lang="en-US" dirty="0"/>
              <a:t> CTE courses, programs, and pathways that will achieve successful workforce outcomes.</a:t>
            </a:r>
          </a:p>
          <a:p>
            <a:endParaRPr lang="en-US" dirty="0"/>
          </a:p>
          <a:p>
            <a:r>
              <a:rPr lang="en-US" i="1" dirty="0"/>
              <a:t>MAY</a:t>
            </a:r>
            <a:r>
              <a:rPr lang="en-US" dirty="0"/>
              <a:t> invest in </a:t>
            </a:r>
            <a:r>
              <a:rPr lang="en-US" b="1" dirty="0"/>
              <a:t>new or emerging </a:t>
            </a:r>
            <a:r>
              <a:rPr lang="en-US" dirty="0"/>
              <a:t>CTE courses, programs, and pathways that may become operative in subsequent years and are likely to lead to successful workforce outcomes.</a:t>
            </a:r>
          </a:p>
          <a:p>
            <a:endParaRPr lang="en-US" dirty="0"/>
          </a:p>
          <a:p>
            <a:r>
              <a:rPr lang="en-US" i="1" dirty="0"/>
              <a:t>MAY</a:t>
            </a:r>
            <a:r>
              <a:rPr lang="en-US" dirty="0"/>
              <a:t> Address Strong Workforce Task Force recommendations. </a:t>
            </a:r>
          </a:p>
          <a:p>
            <a:endParaRPr lang="en-US" dirty="0"/>
          </a:p>
          <a:p>
            <a:r>
              <a:rPr lang="en-US" i="1" dirty="0" smtClean="0"/>
              <a:t>MUST</a:t>
            </a:r>
            <a:r>
              <a:rPr lang="en-US" dirty="0" smtClean="0"/>
              <a:t> </a:t>
            </a:r>
            <a:r>
              <a:rPr lang="en-US" dirty="0"/>
              <a:t>Provide </a:t>
            </a:r>
            <a:r>
              <a:rPr lang="en-US" b="1" dirty="0"/>
              <a:t>evidence of demand </a:t>
            </a:r>
            <a:r>
              <a:rPr lang="en-US" dirty="0"/>
              <a:t>for workers within the funded CTE Program(s) AND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Identify geography and occupations targeted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Identify labor market demand and supply </a:t>
            </a:r>
            <a:r>
              <a:rPr lang="en-US" b="1" dirty="0"/>
              <a:t>gap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Cite </a:t>
            </a:r>
            <a:r>
              <a:rPr lang="en-US" b="1" dirty="0"/>
              <a:t>source</a:t>
            </a:r>
            <a:r>
              <a:rPr lang="en-US" dirty="0"/>
              <a:t> of labor market information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31067"/>
            <a:ext cx="9144000" cy="365125"/>
          </a:xfrm>
        </p:spPr>
        <p:txBody>
          <a:bodyPr/>
          <a:lstStyle/>
          <a:p>
            <a:r>
              <a:rPr lang="en-US" dirty="0">
                <a:latin typeface="Calibri"/>
              </a:rPr>
              <a:t>California Community Colleges – Chancellor’s Office  | 113 Colleges  |  72 Districts  |  2.1 Million Students</a:t>
            </a:r>
          </a:p>
        </p:txBody>
      </p:sp>
    </p:spTree>
    <p:extLst>
      <p:ext uri="{BB962C8B-B14F-4D97-AF65-F5344CB8AC3E}">
        <p14:creationId xmlns:p14="http://schemas.microsoft.com/office/powerpoint/2010/main" val="292731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Local and Regional Share-Timelines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California Community Colleges – Chancellor’s Office  | 113 Colleges  |  72 Districts  |  2.6 Million Students</a:t>
            </a:r>
            <a:endParaRPr lang="en-US" dirty="0"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5029" y="1261497"/>
            <a:ext cx="7585545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b="1" dirty="0"/>
              <a:t>Local Share allocations posted 8/5/16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b="1" dirty="0"/>
              <a:t>Board of Governors approval 9/18/16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b="1" dirty="0"/>
              <a:t>Local Share Template </a:t>
            </a:r>
            <a:r>
              <a:rPr lang="en-US" sz="2200" b="1" dirty="0" smtClean="0"/>
              <a:t>went </a:t>
            </a:r>
            <a:r>
              <a:rPr lang="en-US" sz="2200" b="1" dirty="0"/>
              <a:t>live on 9/19/16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b="1" dirty="0" smtClean="0"/>
              <a:t>OK </a:t>
            </a:r>
            <a:r>
              <a:rPr lang="en-US" sz="2200" b="1" dirty="0"/>
              <a:t>to spend Local Share as of 9/19/16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b="1" dirty="0"/>
              <a:t>Report on uses of funds via Local Share Template</a:t>
            </a:r>
          </a:p>
          <a:p>
            <a:pPr marL="457200" indent="60325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914400" algn="l"/>
                <a:tab pos="5943600" algn="ctr"/>
                <a:tab pos="7315200" algn="ctr"/>
              </a:tabLst>
            </a:pPr>
            <a:r>
              <a:rPr lang="en-US" sz="2200" dirty="0"/>
              <a:t>	Evidence of labor market demand</a:t>
            </a:r>
          </a:p>
          <a:p>
            <a:pPr marL="457200" indent="60325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914400" algn="l"/>
                <a:tab pos="5943600" algn="ctr"/>
                <a:tab pos="7315200" algn="ctr"/>
              </a:tabLst>
            </a:pPr>
            <a:r>
              <a:rPr lang="en-US" sz="2200" dirty="0"/>
              <a:t>	Increase quantity/improve quality</a:t>
            </a:r>
          </a:p>
          <a:p>
            <a:pPr marL="457200" indent="60325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914400" algn="l"/>
                <a:tab pos="5943600" algn="ctr"/>
                <a:tab pos="7315200" algn="ctr"/>
              </a:tabLst>
            </a:pPr>
            <a:r>
              <a:rPr lang="en-US" sz="2200" dirty="0"/>
              <a:t>	District certification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768475" algn="l"/>
                <a:tab pos="5943600" algn="ctr"/>
                <a:tab pos="7315200" algn="ctr"/>
              </a:tabLst>
            </a:pPr>
            <a:r>
              <a:rPr lang="en-US" sz="2200" b="1" dirty="0"/>
              <a:t>Final date to submit Local Share Template - 1/31/17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29" y="3875118"/>
            <a:ext cx="445522" cy="42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29" y="4370278"/>
            <a:ext cx="445522" cy="42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645" y="4886882"/>
            <a:ext cx="445522" cy="42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31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Internal Timelines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California Community Colleges – Chancellor’s Office  | 113 Colleges  |  72 Districts  |  2.6 Million Students</a:t>
            </a:r>
            <a:endParaRPr lang="en-US" dirty="0"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8639" y="1619306"/>
            <a:ext cx="8046721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b="1" dirty="0" smtClean="0"/>
              <a:t>Workshop for local share application from Faculty</a:t>
            </a:r>
            <a:r>
              <a:rPr lang="en-US" sz="2200" b="1" dirty="0"/>
              <a:t> </a:t>
            </a:r>
            <a:r>
              <a:rPr lang="en-US" sz="2200" b="1" dirty="0" smtClean="0"/>
              <a:t>on </a:t>
            </a:r>
            <a:r>
              <a:rPr lang="en-US" sz="2200" b="1" dirty="0" smtClean="0"/>
              <a:t>11/18/16</a:t>
            </a:r>
            <a:endParaRPr lang="en-US" sz="2200" b="1" dirty="0" smtClean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dirty="0" smtClean="0"/>
              <a:t>REGISTER: </a:t>
            </a:r>
            <a:r>
              <a:rPr lang="en-US" sz="2200" dirty="0" smtClean="0">
                <a:hlinkClick r:id="rId2"/>
              </a:rPr>
              <a:t>https://swpworkshop.eventbrite.com</a:t>
            </a:r>
            <a:endParaRPr lang="en-US" sz="22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dirty="0" smtClean="0"/>
              <a:t>Plans must be submitted no later than </a:t>
            </a:r>
            <a:r>
              <a:rPr lang="en-US" sz="2200" b="1" dirty="0" smtClean="0"/>
              <a:t>12/15/16 at 5pm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dirty="0" smtClean="0"/>
              <a:t>Feedback, modifications delivered to applicants by </a:t>
            </a:r>
            <a:r>
              <a:rPr lang="en-US" sz="2200" b="1" dirty="0" smtClean="0"/>
              <a:t>1/17/17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dirty="0" smtClean="0"/>
              <a:t>Working draft developed by </a:t>
            </a:r>
            <a:r>
              <a:rPr lang="en-US" sz="2200" b="1" dirty="0" smtClean="0"/>
              <a:t>1/26/17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dirty="0" smtClean="0"/>
              <a:t>Final revisions </a:t>
            </a:r>
            <a:r>
              <a:rPr lang="en-US" sz="2200" b="1" dirty="0" smtClean="0"/>
              <a:t>1/27/16 - 1/30/17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r>
              <a:rPr lang="en-US" sz="2200" dirty="0" smtClean="0"/>
              <a:t>FINAL SUBMISSION </a:t>
            </a:r>
            <a:r>
              <a:rPr lang="en-US" sz="2200" b="1" dirty="0" smtClean="0"/>
              <a:t>1/31/17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endParaRPr lang="en-US" sz="2200" b="1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371600" algn="l"/>
                <a:tab pos="5943600" algn="ctr"/>
                <a:tab pos="7315200" algn="ctr"/>
              </a:tabLst>
            </a:pPr>
            <a:endParaRPr lang="en-US" sz="2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989197" y="2274073"/>
            <a:ext cx="2703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/>
                </a:solidFill>
                <a:sym typeface="Wingdings" panose="05000000000000000000" pitchFamily="2" charset="2"/>
              </a:rPr>
              <a:t> STILL ROOM</a:t>
            </a:r>
            <a:endParaRPr lang="en-US" sz="2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67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A Call for More and Better CTE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Calibri"/>
              </a:rPr>
              <a:t>California Community Colleges – Chancellor’s Office  | 113 Colleges  |  72 Districts  |  2.6 Million Students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1941-4126-4597-8895-D29A2A3BA6C5}" type="slidenum">
              <a:rPr lang="en-US">
                <a:solidFill>
                  <a:srgbClr val="526DB0">
                    <a:lumMod val="60000"/>
                    <a:lumOff val="40000"/>
                  </a:srgbClr>
                </a:solidFill>
                <a:latin typeface="Calibri"/>
              </a:rPr>
              <a:pPr/>
              <a:t>2</a:t>
            </a:fld>
            <a:endParaRPr lang="en-US" dirty="0">
              <a:solidFill>
                <a:srgbClr val="526DB0">
                  <a:lumMod val="60000"/>
                  <a:lumOff val="40000"/>
                </a:srgbClr>
              </a:solidFill>
              <a:latin typeface="Calibri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16193768"/>
              </p:ext>
            </p:extLst>
          </p:nvPr>
        </p:nvGraphicFramePr>
        <p:xfrm>
          <a:off x="2965837" y="1337165"/>
          <a:ext cx="5797173" cy="4911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312751" y="3203874"/>
            <a:ext cx="2597426" cy="210589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0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smtClean="0"/>
              <a:t>California needs </a:t>
            </a:r>
            <a:br>
              <a:rPr lang="en-US" sz="2400" smtClean="0"/>
            </a:br>
            <a:r>
              <a:rPr lang="en-US" sz="2400" smtClean="0"/>
              <a:t>1 million more </a:t>
            </a:r>
            <a:br>
              <a:rPr lang="en-US" sz="2400" smtClean="0"/>
            </a:br>
            <a:r>
              <a:rPr lang="en-US" sz="2400" smtClean="0"/>
              <a:t>AA, certificates, or industry-valued credentials. </a:t>
            </a:r>
            <a:br>
              <a:rPr lang="en-US" sz="2400" smtClean="0"/>
            </a:br>
            <a:endParaRPr lang="en-US" sz="29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297082"/>
            <a:ext cx="2536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3"/>
                </a:solidFill>
              </a:rPr>
              <a:t>The Goal</a:t>
            </a:r>
            <a:endParaRPr lang="en-US" sz="36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87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lide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935" y="2230591"/>
            <a:ext cx="7994578" cy="2247024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1190" y="1348528"/>
            <a:ext cx="8665464" cy="1142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l" defTabSz="914377" rtl="0" eaLnBrk="1" latinLnBrk="0" hangingPunct="1">
              <a:spcBef>
                <a:spcPct val="0"/>
              </a:spcBef>
              <a:buSzPct val="45000"/>
              <a:buFont typeface="StarSymbol"/>
              <a:buChar char="●"/>
              <a:defRPr sz="30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buFont typeface="StarSymbol"/>
              <a:buNone/>
            </a:pPr>
            <a:r>
              <a:rPr lang="en-US" sz="2800" smtClean="0">
                <a:solidFill>
                  <a:srgbClr val="1575BB"/>
                </a:solidFill>
              </a:rPr>
              <a:t>“Some College” is the New Gateway Into The Workforce</a:t>
            </a:r>
            <a:endParaRPr lang="en-US" sz="2800" dirty="0">
              <a:solidFill>
                <a:srgbClr val="1575BB"/>
              </a:solidFill>
            </a:endParaRPr>
          </a:p>
        </p:txBody>
      </p:sp>
      <p:sp>
        <p:nvSpPr>
          <p:cNvPr id="12" name="TextBox 5"/>
          <p:cNvSpPr/>
          <p:nvPr/>
        </p:nvSpPr>
        <p:spPr>
          <a:xfrm>
            <a:off x="752982" y="5800940"/>
            <a:ext cx="3778034" cy="2393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82080" tIns="41040" rIns="82080" bIns="4104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en-US" sz="1000" b="0" i="0" u="none" strike="noStrike" kern="1200" spc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18"/>
                <a:ea typeface="Arial Unicode MS" pitchFamily="2"/>
                <a:cs typeface="Arial Unicode MS" pitchFamily="2"/>
              </a:rPr>
              <a:t>Source: Georgetown Center on Education and the Workforce analysis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5041" y="2258046"/>
            <a:ext cx="794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575BB"/>
                </a:solidFill>
              </a:rPr>
              <a:t>THE LABOR MARKET IS INCREASINGLY DEMANDING A MORE SKILLED WORKFORCE.</a:t>
            </a:r>
            <a:endParaRPr lang="en-US" dirty="0">
              <a:solidFill>
                <a:srgbClr val="1575BB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7916" y="2643809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 THE 1970s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89191" y="2643809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 1992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18091" y="2639047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BY 2020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5053" y="3758234"/>
            <a:ext cx="2543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39F41"/>
                </a:solidFill>
              </a:rPr>
              <a:t>of jobs required more than a high school education.</a:t>
            </a:r>
            <a:endParaRPr lang="en-US" dirty="0">
              <a:solidFill>
                <a:srgbClr val="F39F4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32053" y="3743947"/>
            <a:ext cx="2543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9C25D"/>
                </a:solidFill>
              </a:rPr>
              <a:t>of jobs required more training.</a:t>
            </a:r>
            <a:endParaRPr lang="en-US" dirty="0">
              <a:solidFill>
                <a:srgbClr val="99C25D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60954" y="3758234"/>
            <a:ext cx="28765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575BB"/>
                </a:solidFill>
              </a:rPr>
              <a:t>of job openings in the U.S. will require some postsecondary education or training-though not necessarily a four-year degree.</a:t>
            </a:r>
            <a:endParaRPr lang="en-US" dirty="0">
              <a:solidFill>
                <a:srgbClr val="1575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42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/>
          <p:cNvSpPr/>
          <p:nvPr/>
        </p:nvSpPr>
        <p:spPr>
          <a:xfrm>
            <a:off x="4261542" y="2054473"/>
            <a:ext cx="4266720" cy="3958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6D9F1"/>
          </a:solidFill>
          <a:ln w="25560">
            <a:solidFill>
              <a:srgbClr val="3A5F8B"/>
            </a:solidFill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" name="Title 1"/>
          <p:cNvSpPr txBox="1">
            <a:spLocks noGrp="1"/>
          </p:cNvSpPr>
          <p:nvPr>
            <p:ph type="title" idx="4294967295"/>
          </p:nvPr>
        </p:nvSpPr>
        <p:spPr>
          <a:xfrm>
            <a:off x="279218" y="1048952"/>
            <a:ext cx="8529850" cy="101916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000" b="1" dirty="0" smtClean="0">
                <a:solidFill>
                  <a:srgbClr val="1575BB"/>
                </a:solidFill>
              </a:rPr>
              <a:t>Career Technical Education: the Path Out of Poverty</a:t>
            </a:r>
            <a:endParaRPr lang="en-US" sz="3000" b="1" dirty="0">
              <a:solidFill>
                <a:srgbClr val="1575BB"/>
              </a:solidFill>
            </a:endParaRPr>
          </a:p>
        </p:txBody>
      </p:sp>
      <p:sp>
        <p:nvSpPr>
          <p:cNvPr id="22" name="TextBox 5"/>
          <p:cNvSpPr/>
          <p:nvPr/>
        </p:nvSpPr>
        <p:spPr>
          <a:xfrm>
            <a:off x="716972" y="2068121"/>
            <a:ext cx="2773080" cy="1599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500" b="1" i="0" u="none" strike="noStrike" kern="1200" spc="0">
                <a:ln>
                  <a:noFill/>
                </a:ln>
                <a:solidFill>
                  <a:srgbClr val="FF3333"/>
                </a:solidFill>
                <a:latin typeface="Arial" pitchFamily="18"/>
                <a:ea typeface="MS PGothic" pitchFamily="1"/>
                <a:cs typeface="Arial Unicode MS" pitchFamily="2"/>
              </a:rPr>
              <a:t>$60,771</a:t>
            </a:r>
          </a:p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S PGothic" pitchFamily="1"/>
                <a:cs typeface="Arial Unicode MS" pitchFamily="2"/>
              </a:rPr>
              <a:t>($29.22/hour)</a:t>
            </a:r>
          </a:p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S PGothic" pitchFamily="1"/>
                <a:cs typeface="Arial Unicode MS" pitchFamily="2"/>
              </a:rPr>
              <a:t>2-parent with</a:t>
            </a:r>
          </a:p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S PGothic" pitchFamily="1"/>
                <a:cs typeface="Arial Unicode MS" pitchFamily="2"/>
              </a:rPr>
              <a:t>one working adult, 2-child</a:t>
            </a:r>
          </a:p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S PGothic" pitchFamily="1"/>
                <a:cs typeface="Arial Unicode MS" pitchFamily="2"/>
              </a:rPr>
              <a:t>Source: CA Budget Project</a:t>
            </a:r>
          </a:p>
        </p:txBody>
      </p:sp>
      <p:sp>
        <p:nvSpPr>
          <p:cNvPr id="23" name="TextBox 6"/>
          <p:cNvSpPr/>
          <p:nvPr/>
        </p:nvSpPr>
        <p:spPr>
          <a:xfrm>
            <a:off x="4544143" y="2468114"/>
            <a:ext cx="3679559" cy="1324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5F4ED"/>
          </a:solidFill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500" b="1" i="0" u="none" strike="noStrike" kern="1200" spc="0" dirty="0">
                <a:ln>
                  <a:noFill/>
                </a:ln>
                <a:solidFill>
                  <a:srgbClr val="579D1C"/>
                </a:solidFill>
                <a:latin typeface="Arial" pitchFamily="34"/>
                <a:ea typeface="Arial Unicode MS" pitchFamily="2"/>
                <a:cs typeface="Arial Unicode MS" pitchFamily="2"/>
              </a:rPr>
              <a:t>$66,000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AA – Career Technical Education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5-years later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Source: Salary Surfer, 112 CA Community Colleges</a:t>
            </a:r>
          </a:p>
        </p:txBody>
      </p:sp>
      <p:sp>
        <p:nvSpPr>
          <p:cNvPr id="24" name="TextBox 7"/>
          <p:cNvSpPr/>
          <p:nvPr/>
        </p:nvSpPr>
        <p:spPr>
          <a:xfrm>
            <a:off x="4544143" y="4220593"/>
            <a:ext cx="3679559" cy="1324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5F4ED"/>
          </a:solidFill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500" b="1" i="0" u="none" strike="noStrike" kern="1200" spc="0" dirty="0">
                <a:ln>
                  <a:noFill/>
                </a:ln>
                <a:solidFill>
                  <a:srgbClr val="FF6600"/>
                </a:solidFill>
                <a:latin typeface="Arial" pitchFamily="34"/>
                <a:ea typeface="Arial Unicode MS" pitchFamily="2"/>
                <a:cs typeface="Arial Unicode MS" pitchFamily="2"/>
              </a:rPr>
              <a:t>$38,500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AA - General </a:t>
            </a:r>
            <a:r>
              <a:rPr lang="en-US" sz="18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Education</a:t>
            </a:r>
            <a:endParaRPr lang="en-US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Arial" pitchFamily="34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5-years later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0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 Unicode MS" pitchFamily="2"/>
                <a:cs typeface="Arial Unicode MS" pitchFamily="2"/>
              </a:rPr>
              <a:t>Source: Salary Surfer, 112 CA Community Colleges</a:t>
            </a:r>
          </a:p>
        </p:txBody>
      </p:sp>
      <p:pic>
        <p:nvPicPr>
          <p:cNvPr id="25" name="Picture 24" descr="famil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075" y="3754409"/>
            <a:ext cx="2602352" cy="216112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8" name="Title 1"/>
          <p:cNvSpPr txBox="1">
            <a:spLocks noGrp="1"/>
          </p:cNvSpPr>
          <p:nvPr>
            <p:ph type="title" idx="4294967295"/>
          </p:nvPr>
        </p:nvSpPr>
        <p:spPr>
          <a:xfrm>
            <a:off x="1043821" y="152383"/>
            <a:ext cx="8352430" cy="852985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200" b="1" dirty="0" smtClean="0">
                <a:solidFill>
                  <a:srgbClr val="1575BB"/>
                </a:solidFill>
              </a:rPr>
              <a:t>Focus of SWP is on CTE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2446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eopleShap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1735" y="1633597"/>
            <a:ext cx="3608834" cy="4035262"/>
          </a:xfrm>
          <a:prstGeom prst="rect">
            <a:avLst/>
          </a:prstGeom>
        </p:spPr>
      </p:pic>
      <p:sp>
        <p:nvSpPr>
          <p:cNvPr id="9" name="Title 1"/>
          <p:cNvSpPr txBox="1">
            <a:spLocks noGrp="1"/>
          </p:cNvSpPr>
          <p:nvPr>
            <p:ph type="title" idx="4294967295"/>
          </p:nvPr>
        </p:nvSpPr>
        <p:spPr>
          <a:xfrm>
            <a:off x="1027043" y="343421"/>
            <a:ext cx="8352430" cy="852985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200" b="1" dirty="0">
                <a:solidFill>
                  <a:srgbClr val="1575BB"/>
                </a:solidFill>
              </a:rPr>
              <a:t>Task Force </a:t>
            </a:r>
            <a:r>
              <a:rPr lang="en-US" sz="3200" b="1" dirty="0" smtClean="0">
                <a:solidFill>
                  <a:srgbClr val="1575BB"/>
                </a:solidFill>
              </a:rPr>
              <a:t>Roll Out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8464" y="1196406"/>
            <a:ext cx="6284976" cy="489210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defPPr>
            <a:lvl1pPr marL="432000" lvl="0" indent="-324000" algn="l" defTabSz="914377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lvl1pPr>
            <a:lvl2pPr marL="864000" lvl="1" indent="-324000" algn="l" defTabSz="914377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lvl2pPr>
            <a:lvl3pPr marL="1295999" lvl="2" indent="-288000" algn="l" defTabSz="914377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lvl3pPr>
            <a:lvl4pPr marL="1728000" lvl="3" indent="-216000" algn="l" defTabSz="914377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lvl4pPr>
            <a:lvl5pPr marL="2160000" lvl="4" indent="-216000" algn="l" defTabSz="914377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lvl5pPr>
            <a:lvl6pPr marL="2591999" lvl="5" indent="-216000" algn="l" defTabSz="914377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lvl6pPr>
            <a:lvl7pPr marL="3023999" lvl="6" indent="-216000" algn="l" defTabSz="914377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lvl7pPr>
            <a:lvl8pPr marL="3456000" lvl="7" indent="-216000" algn="l" defTabSz="914377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lvl8pPr>
            <a:lvl9pPr marL="3887999" lvl="8" indent="-216000" algn="l" defTabSz="914377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Arial Unicode MS" pitchFamily="2"/>
                <a:cs typeface="Arial Unicode MS" pitchFamily="2"/>
              </a:defRPr>
            </a:lvl9pPr>
          </a:lstStyle>
          <a:p>
            <a:pPr marL="0" indent="0">
              <a:spcAft>
                <a:spcPts val="600"/>
              </a:spcAft>
              <a:buSzPct val="110000"/>
              <a:buFont typeface="StarSymbol"/>
              <a:buNone/>
            </a:pPr>
            <a:r>
              <a:rPr lang="en-US" sz="3000" b="1" smtClean="0">
                <a:solidFill>
                  <a:schemeClr val="accent6"/>
                </a:solidFill>
                <a:latin typeface="Calibri" pitchFamily="34"/>
                <a:cs typeface="Times New Roman"/>
              </a:rPr>
              <a:t>14</a:t>
            </a:r>
            <a:r>
              <a:rPr lang="en-US" sz="3000" b="1" smtClean="0">
                <a:solidFill>
                  <a:schemeClr val="tx1"/>
                </a:solidFill>
                <a:latin typeface="Calibri" pitchFamily="34"/>
                <a:cs typeface="Times New Roman"/>
              </a:rPr>
              <a:t> </a:t>
            </a:r>
            <a:r>
              <a:rPr lang="en-US" sz="1800" b="1" smtClean="0">
                <a:solidFill>
                  <a:schemeClr val="tx1"/>
                </a:solidFill>
                <a:latin typeface="Calibri" pitchFamily="34"/>
                <a:cs typeface="Times New Roman"/>
              </a:rPr>
              <a:t>Regional College &amp; Faculty Conversations</a:t>
            </a:r>
          </a:p>
          <a:p>
            <a:pPr marL="716162" lvl="2" indent="-284163">
              <a:spcAft>
                <a:spcPts val="600"/>
              </a:spcAft>
              <a:buSzPct val="110000"/>
              <a:buFont typeface="Wingdings" panose="05000000000000000000" pitchFamily="2" charset="2"/>
              <a:buChar char="ü"/>
            </a:pPr>
            <a:r>
              <a:rPr lang="en-US" sz="1400" smtClean="0">
                <a:solidFill>
                  <a:schemeClr val="tx1"/>
                </a:solidFill>
                <a:latin typeface="Calibri" pitchFamily="34"/>
                <a:cs typeface="Times New Roman"/>
              </a:rPr>
              <a:t>Over 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/>
                <a:cs typeface="Times New Roman"/>
              </a:rPr>
              <a:t>700</a:t>
            </a:r>
            <a:r>
              <a:rPr lang="en-US" sz="1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/>
                <a:cs typeface="Times New Roman"/>
              </a:rPr>
              <a:t> </a:t>
            </a:r>
            <a:r>
              <a:rPr lang="en-US" sz="1400" smtClean="0">
                <a:solidFill>
                  <a:schemeClr val="tx1"/>
                </a:solidFill>
                <a:latin typeface="Calibri" pitchFamily="34"/>
                <a:cs typeface="Times New Roman"/>
              </a:rPr>
              <a:t>attendees, including 40% faculty</a:t>
            </a:r>
            <a:endParaRPr lang="en-US" sz="1400" smtClean="0">
              <a:solidFill>
                <a:schemeClr val="tx1"/>
              </a:solidFill>
              <a:latin typeface="Calibri" pitchFamily="34"/>
            </a:endParaRPr>
          </a:p>
          <a:p>
            <a:pPr marL="0" indent="0">
              <a:spcAft>
                <a:spcPts val="600"/>
              </a:spcAft>
              <a:buSzPct val="110000"/>
              <a:buFont typeface="StarSymbol"/>
              <a:buNone/>
            </a:pPr>
            <a:r>
              <a:rPr lang="en-US" sz="3000" b="1" smtClean="0">
                <a:solidFill>
                  <a:schemeClr val="accent6"/>
                </a:solidFill>
                <a:latin typeface="Calibri" pitchFamily="34"/>
                <a:cs typeface="Times New Roman"/>
              </a:rPr>
              <a:t>6 </a:t>
            </a:r>
            <a:r>
              <a:rPr lang="en-US" sz="1800" b="1" smtClean="0">
                <a:solidFill>
                  <a:schemeClr val="tx1"/>
                </a:solidFill>
                <a:latin typeface="Calibri" pitchFamily="34"/>
                <a:cs typeface="Times New Roman"/>
              </a:rPr>
              <a:t>Strong Workforce Town Hall Meetings </a:t>
            </a:r>
          </a:p>
          <a:p>
            <a:pPr marL="717749" lvl="2" indent="-285750">
              <a:spcAft>
                <a:spcPts val="600"/>
              </a:spcAft>
              <a:buSzPct val="110000"/>
              <a:buFont typeface="Wingdings" panose="05000000000000000000" pitchFamily="2" charset="2"/>
              <a:buChar char="ü"/>
            </a:pPr>
            <a:r>
              <a:rPr lang="en-US" sz="1400" smtClean="0">
                <a:solidFill>
                  <a:schemeClr val="tx1"/>
                </a:solidFill>
                <a:latin typeface="Calibri" pitchFamily="34"/>
                <a:cs typeface="Times New Roman"/>
              </a:rPr>
              <a:t>Over 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/>
                <a:cs typeface="Times New Roman"/>
              </a:rPr>
              <a:t>500</a:t>
            </a:r>
            <a:r>
              <a:rPr lang="en-US" sz="1400" b="1" smtClean="0">
                <a:solidFill>
                  <a:schemeClr val="tx1"/>
                </a:solidFill>
                <a:latin typeface="Calibri" pitchFamily="34"/>
                <a:cs typeface="Times New Roman"/>
              </a:rPr>
              <a:t> </a:t>
            </a:r>
            <a:r>
              <a:rPr lang="en-US" sz="1400" smtClean="0">
                <a:solidFill>
                  <a:schemeClr val="tx1"/>
                </a:solidFill>
                <a:latin typeface="Calibri" pitchFamily="34"/>
                <a:cs typeface="Times New Roman"/>
              </a:rPr>
              <a:t>participants in regions across the state</a:t>
            </a:r>
          </a:p>
          <a:p>
            <a:pPr marL="0" indent="0">
              <a:spcAft>
                <a:spcPts val="600"/>
              </a:spcAft>
              <a:buSzPct val="110000"/>
              <a:buFont typeface="StarSymbol"/>
              <a:buNone/>
            </a:pPr>
            <a:r>
              <a:rPr lang="en-US" sz="3000" b="1" smtClean="0">
                <a:solidFill>
                  <a:schemeClr val="accent6"/>
                </a:solidFill>
                <a:latin typeface="Calibri" pitchFamily="34"/>
                <a:cs typeface="Times New Roman"/>
              </a:rPr>
              <a:t>6 </a:t>
            </a:r>
            <a:r>
              <a:rPr lang="en-US" sz="1800" b="1" smtClean="0">
                <a:solidFill>
                  <a:schemeClr val="tx1"/>
                </a:solidFill>
                <a:latin typeface="Calibri" pitchFamily="34"/>
                <a:cs typeface="Times New Roman"/>
              </a:rPr>
              <a:t>expert background papers </a:t>
            </a:r>
            <a:r>
              <a:rPr lang="en-US" sz="1800" smtClean="0">
                <a:solidFill>
                  <a:schemeClr val="tx1"/>
                </a:solidFill>
                <a:latin typeface="Calibri" pitchFamily="34"/>
                <a:cs typeface="Times New Roman"/>
              </a:rPr>
              <a:t>on common themes</a:t>
            </a:r>
            <a:endParaRPr lang="en-US" sz="1400" smtClean="0">
              <a:solidFill>
                <a:schemeClr val="tx1"/>
              </a:solidFill>
              <a:latin typeface="Calibri" pitchFamily="34"/>
              <a:cs typeface="Times New Roman"/>
            </a:endParaRPr>
          </a:p>
          <a:p>
            <a:pPr marL="716162" lvl="2" indent="-284163">
              <a:spcAft>
                <a:spcPts val="600"/>
              </a:spcAft>
              <a:buSzPct val="110000"/>
              <a:buFont typeface="Wingdings" panose="05000000000000000000" pitchFamily="2" charset="2"/>
              <a:buChar char="ü"/>
            </a:pPr>
            <a:r>
              <a:rPr lang="en-US" sz="1000" smtClean="0">
                <a:solidFill>
                  <a:schemeClr val="tx1"/>
                </a:solidFill>
                <a:latin typeface="Calibri" pitchFamily="34"/>
                <a:cs typeface="Times New Roman"/>
              </a:rPr>
              <a:t> </a:t>
            </a:r>
            <a:r>
              <a:rPr lang="en-US" sz="1400" smtClean="0">
                <a:solidFill>
                  <a:schemeClr val="tx1"/>
                </a:solidFill>
                <a:latin typeface="Calibri" pitchFamily="34"/>
                <a:cs typeface="Times New Roman"/>
              </a:rPr>
              <a:t>Workforce Data &amp; Outcomes</a:t>
            </a:r>
          </a:p>
          <a:p>
            <a:pPr marL="716162" lvl="2" indent="-284163">
              <a:spcAft>
                <a:spcPts val="600"/>
              </a:spcAft>
              <a:buSzPct val="110000"/>
              <a:buFont typeface="Wingdings" panose="05000000000000000000" pitchFamily="2" charset="2"/>
              <a:buChar char="ü"/>
            </a:pPr>
            <a:r>
              <a:rPr lang="en-US" sz="1400" smtClean="0">
                <a:solidFill>
                  <a:schemeClr val="tx1"/>
                </a:solidFill>
                <a:latin typeface="Calibri" pitchFamily="34"/>
                <a:cs typeface="Times New Roman"/>
              </a:rPr>
              <a:t> Curriculum Development &amp; Instructors</a:t>
            </a:r>
          </a:p>
          <a:p>
            <a:pPr marL="716162" lvl="2" indent="-284163">
              <a:spcAft>
                <a:spcPts val="600"/>
              </a:spcAft>
              <a:buSzPct val="110000"/>
              <a:buFont typeface="Wingdings" panose="05000000000000000000" pitchFamily="2" charset="2"/>
              <a:buChar char="ü"/>
            </a:pPr>
            <a:r>
              <a:rPr lang="en-US" sz="1400" smtClean="0">
                <a:solidFill>
                  <a:schemeClr val="tx1"/>
                </a:solidFill>
                <a:latin typeface="Calibri" pitchFamily="34"/>
                <a:cs typeface="Times New Roman"/>
              </a:rPr>
              <a:t> Structured Pathways and Student Support (2 parts)</a:t>
            </a:r>
          </a:p>
          <a:p>
            <a:pPr marL="716162" lvl="2" indent="-284163">
              <a:spcAft>
                <a:spcPts val="600"/>
              </a:spcAft>
              <a:buSzPct val="110000"/>
              <a:buFont typeface="Wingdings" panose="05000000000000000000" pitchFamily="2" charset="2"/>
              <a:buChar char="ü"/>
            </a:pPr>
            <a:r>
              <a:rPr lang="en-US" sz="1400" smtClean="0">
                <a:solidFill>
                  <a:schemeClr val="tx1"/>
                </a:solidFill>
                <a:latin typeface="Calibri" pitchFamily="34"/>
                <a:cs typeface="Times New Roman"/>
              </a:rPr>
              <a:t>Regional Coordination</a:t>
            </a:r>
          </a:p>
          <a:p>
            <a:pPr marL="716162" lvl="2" indent="-284163">
              <a:spcAft>
                <a:spcPts val="600"/>
              </a:spcAft>
              <a:buSzPct val="110000"/>
              <a:buFont typeface="Wingdings" panose="05000000000000000000" pitchFamily="2" charset="2"/>
              <a:buChar char="ü"/>
            </a:pPr>
            <a:r>
              <a:rPr lang="en-US" sz="1400" smtClean="0">
                <a:solidFill>
                  <a:schemeClr val="tx1"/>
                </a:solidFill>
                <a:latin typeface="Calibri" pitchFamily="34"/>
                <a:cs typeface="Times New Roman"/>
              </a:rPr>
              <a:t>Funding</a:t>
            </a:r>
          </a:p>
          <a:p>
            <a:pPr marL="0" indent="0">
              <a:spcAft>
                <a:spcPts val="600"/>
              </a:spcAft>
              <a:buSzPct val="110000"/>
              <a:buFont typeface="StarSymbol"/>
              <a:buNone/>
            </a:pPr>
            <a:r>
              <a:rPr lang="en-US" sz="3000" b="1" smtClean="0">
                <a:solidFill>
                  <a:schemeClr val="accent6"/>
                </a:solidFill>
                <a:latin typeface="Calibri" pitchFamily="34"/>
                <a:cs typeface="Times New Roman"/>
              </a:rPr>
              <a:t>5 </a:t>
            </a:r>
            <a:r>
              <a:rPr lang="en-US" sz="1800" smtClean="0">
                <a:solidFill>
                  <a:schemeClr val="tx1"/>
                </a:solidFill>
                <a:latin typeface="Calibri" pitchFamily="34"/>
                <a:cs typeface="Times New Roman"/>
              </a:rPr>
              <a:t>meetings of the </a:t>
            </a:r>
            <a:r>
              <a:rPr lang="en-US" sz="3000" b="1" smtClean="0">
                <a:solidFill>
                  <a:schemeClr val="accent6"/>
                </a:solidFill>
                <a:latin typeface="Calibri" pitchFamily="34"/>
                <a:cs typeface="Times New Roman"/>
              </a:rPr>
              <a:t>26</a:t>
            </a:r>
            <a:r>
              <a:rPr lang="en-US" sz="1800" smtClean="0">
                <a:solidFill>
                  <a:schemeClr val="tx1"/>
                </a:solidFill>
                <a:latin typeface="Calibri" pitchFamily="34"/>
                <a:cs typeface="Times New Roman"/>
              </a:rPr>
              <a:t>-member </a:t>
            </a:r>
            <a:r>
              <a:rPr lang="en-US" sz="1800" b="1" smtClean="0">
                <a:solidFill>
                  <a:schemeClr val="tx1"/>
                </a:solidFill>
                <a:latin typeface="Calibri" pitchFamily="34"/>
                <a:cs typeface="Times New Roman"/>
              </a:rPr>
              <a:t>Task Force </a:t>
            </a:r>
          </a:p>
          <a:p>
            <a:pPr marL="0" indent="0">
              <a:spcAft>
                <a:spcPts val="600"/>
              </a:spcAft>
              <a:buSzPct val="110000"/>
              <a:buFont typeface="StarSymbol"/>
              <a:buNone/>
            </a:pPr>
            <a:r>
              <a:rPr lang="en-US" sz="3000" b="1" smtClean="0">
                <a:solidFill>
                  <a:schemeClr val="accent6"/>
                </a:solidFill>
                <a:latin typeface="Calibri" pitchFamily="34"/>
                <a:cs typeface="Times New Roman"/>
              </a:rPr>
              <a:t>221</a:t>
            </a:r>
            <a:r>
              <a:rPr lang="en-US" sz="3000" smtClean="0">
                <a:solidFill>
                  <a:schemeClr val="tx1"/>
                </a:solidFill>
                <a:latin typeface="Calibri" pitchFamily="34"/>
                <a:cs typeface="Times New Roman"/>
              </a:rPr>
              <a:t> </a:t>
            </a:r>
            <a:r>
              <a:rPr lang="en-US" sz="1800" smtClean="0">
                <a:solidFill>
                  <a:schemeClr val="tx1"/>
                </a:solidFill>
                <a:latin typeface="Calibri" pitchFamily="34"/>
                <a:cs typeface="Times New Roman"/>
              </a:rPr>
              <a:t>website &amp; </a:t>
            </a:r>
            <a:r>
              <a:rPr lang="en-US" sz="3000" b="1" smtClean="0">
                <a:solidFill>
                  <a:schemeClr val="accent6"/>
                </a:solidFill>
                <a:latin typeface="Calibri" pitchFamily="34"/>
                <a:cs typeface="Times New Roman"/>
              </a:rPr>
              <a:t>10</a:t>
            </a:r>
            <a:r>
              <a:rPr lang="en-US" sz="2500" b="1" smtClean="0">
                <a:solidFill>
                  <a:schemeClr val="accent6"/>
                </a:solidFill>
                <a:latin typeface="Calibri" pitchFamily="34"/>
                <a:cs typeface="Times New Roman"/>
              </a:rPr>
              <a:t> </a:t>
            </a:r>
            <a:r>
              <a:rPr lang="en-US" sz="1800" smtClean="0">
                <a:solidFill>
                  <a:schemeClr val="tx1"/>
                </a:solidFill>
                <a:latin typeface="Calibri" pitchFamily="34"/>
                <a:cs typeface="Times New Roman"/>
              </a:rPr>
              <a:t>letters during </a:t>
            </a:r>
            <a:r>
              <a:rPr lang="en-US" sz="1800" b="1" smtClean="0">
                <a:solidFill>
                  <a:schemeClr val="tx1"/>
                </a:solidFill>
                <a:latin typeface="Calibri" pitchFamily="34"/>
                <a:cs typeface="Times New Roman"/>
              </a:rPr>
              <a:t>public comment </a:t>
            </a:r>
            <a:r>
              <a:rPr lang="en-US" sz="1800" smtClean="0">
                <a:solidFill>
                  <a:schemeClr val="tx1"/>
                </a:solidFill>
                <a:latin typeface="Calibri" pitchFamily="34"/>
                <a:cs typeface="Times New Roman"/>
              </a:rPr>
              <a:t>period</a:t>
            </a:r>
            <a:endParaRPr lang="en-US" sz="1800" b="1" dirty="0">
              <a:solidFill>
                <a:schemeClr val="tx1"/>
              </a:solidFill>
              <a:latin typeface="Calibri" pitchFamily="34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94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4F81BD"/>
                </a:solidFill>
              </a:rPr>
              <a:t>Strong Workforce Taskforce </a:t>
            </a:r>
            <a:r>
              <a:rPr lang="en-US" sz="2800" dirty="0" smtClean="0">
                <a:solidFill>
                  <a:srgbClr val="4F81BD"/>
                </a:solidFill>
              </a:rPr>
              <a:t>Recommendations</a:t>
            </a:r>
            <a:endParaRPr lang="en-US" sz="2800" dirty="0">
              <a:solidFill>
                <a:srgbClr val="4F81B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California Community Colleges – Chancellor’s Office  | 113 Colleges  |  72 Districts  |  2.6 Million Students</a:t>
            </a:r>
            <a:endParaRPr lang="en-US" dirty="0"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4902" y="1831312"/>
            <a:ext cx="60841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/>
              <a:t>Student Success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/>
              <a:t>Workforce Data &amp; Outcomes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/>
              <a:t>Curriculum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/>
              <a:t>Career Pathways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/>
              <a:t>CTE Faculty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/>
              <a:t>Regional Coordination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/>
              <a:t>Funding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4902" y="1191161"/>
            <a:ext cx="801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</a:rPr>
              <a:t>Access all 25 recommendations at: </a:t>
            </a:r>
            <a:r>
              <a:rPr lang="en-US" sz="2400" b="1" dirty="0" smtClean="0">
                <a:solidFill>
                  <a:schemeClr val="accent3"/>
                </a:solidFill>
              </a:rPr>
              <a:t>https://goo.gl/XUGV8P</a:t>
            </a:r>
            <a:endParaRPr lang="en-US" sz="2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1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A Call for More and Better CTE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Calibri"/>
              </a:rPr>
              <a:t>California Community Colleges – Chancellor’s Office  | 113 Colleges  |  72 Districts  |  2.6 Million Students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1941-4126-4597-8895-D29A2A3BA6C5}" type="slidenum">
              <a:rPr lang="en-US">
                <a:solidFill>
                  <a:srgbClr val="526DB0">
                    <a:lumMod val="60000"/>
                    <a:lumOff val="40000"/>
                  </a:srgbClr>
                </a:solidFill>
                <a:latin typeface="Calibri"/>
              </a:rPr>
              <a:pPr/>
              <a:t>7</a:t>
            </a:fld>
            <a:endParaRPr lang="en-US" dirty="0">
              <a:solidFill>
                <a:srgbClr val="526DB0">
                  <a:lumMod val="60000"/>
                  <a:lumOff val="40000"/>
                </a:srgbClr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8130" y="1678905"/>
            <a:ext cx="72277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0" b="1" dirty="0" smtClean="0"/>
              <a:t>$200M</a:t>
            </a:r>
            <a:endParaRPr lang="en-US" sz="18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9124" y="4221559"/>
            <a:ext cx="8205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3"/>
                </a:solidFill>
              </a:rPr>
              <a:t>Ongoing categorical </a:t>
            </a:r>
            <a:r>
              <a:rPr lang="en-US" sz="4400" dirty="0">
                <a:solidFill>
                  <a:schemeClr val="accent3"/>
                </a:solidFill>
              </a:rPr>
              <a:t>f</a:t>
            </a:r>
            <a:r>
              <a:rPr lang="en-US" sz="4400" dirty="0" smtClean="0">
                <a:solidFill>
                  <a:schemeClr val="accent3"/>
                </a:solidFill>
              </a:rPr>
              <a:t>unds</a:t>
            </a:r>
            <a:endParaRPr lang="en-US" sz="4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82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90600" y="244502"/>
            <a:ext cx="9144000" cy="1142639"/>
          </a:xfrm>
          <a:prstGeom prst="rect">
            <a:avLst/>
          </a:prstGeom>
        </p:spPr>
        <p:txBody>
          <a:bodyPr numCol="1"/>
          <a:lstStyle>
            <a:lvl1pPr lvl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Arial Unicode MS" pitchFamily="2"/>
                <a:cs typeface="Arial Unicode MS" pitchFamily="2"/>
              </a:defRPr>
            </a:lvl1pPr>
          </a:lstStyle>
          <a:p>
            <a:pPr algn="l"/>
            <a:r>
              <a:rPr lang="en-US" sz="3200" b="1" dirty="0">
                <a:solidFill>
                  <a:srgbClr val="526DB0"/>
                </a:solidFill>
              </a:rPr>
              <a:t>Focus for the Funds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18998" y="1893096"/>
            <a:ext cx="4811684" cy="3821907"/>
          </a:xfrm>
          <a:prstGeom prst="rect">
            <a:avLst/>
          </a:prstGeom>
          <a:solidFill>
            <a:schemeClr val="bg1"/>
          </a:solidFill>
        </p:spPr>
        <p:txBody>
          <a:bodyPr numCol="1">
            <a:noAutofit/>
          </a:bodyPr>
          <a:lstStyle>
            <a:lvl1pPr lvl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Arial Unicode MS" pitchFamily="2"/>
                <a:cs typeface="Arial Unicode MS" pitchFamily="2"/>
              </a:defRPr>
            </a:lvl1pPr>
          </a:lstStyle>
          <a:p>
            <a:pPr marL="457189" indent="-457189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/>
              <a:t>Increase </a:t>
            </a:r>
            <a:r>
              <a:rPr lang="en-US" sz="2500" b="1" u="sng" dirty="0"/>
              <a:t>quantity</a:t>
            </a:r>
            <a:r>
              <a:rPr lang="en-US" sz="2500" b="1" dirty="0"/>
              <a:t> of CTE</a:t>
            </a:r>
          </a:p>
          <a:p>
            <a:pPr marL="457189" indent="-457189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500" b="1" dirty="0"/>
          </a:p>
          <a:p>
            <a:pPr marL="457189" indent="-457189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500" b="1" dirty="0"/>
          </a:p>
          <a:p>
            <a:pPr marL="457189" indent="-457189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500" b="1" dirty="0"/>
          </a:p>
          <a:p>
            <a:pPr marL="457189" indent="-457189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/>
              <a:t>Improve </a:t>
            </a:r>
            <a:r>
              <a:rPr lang="en-US" sz="2500" b="1" u="sng" dirty="0"/>
              <a:t>quality</a:t>
            </a:r>
            <a:r>
              <a:rPr lang="en-US" sz="2500" b="1" dirty="0"/>
              <a:t> of CTE</a:t>
            </a:r>
          </a:p>
          <a:p>
            <a:pPr marL="457189" indent="-457189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11631" y="2070506"/>
            <a:ext cx="3539836" cy="15696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More enrollments in programs leading to </a:t>
            </a:r>
            <a:r>
              <a:rPr lang="en-US" sz="2400" b="1" dirty="0">
                <a:solidFill>
                  <a:srgbClr val="000000"/>
                </a:solidFill>
                <a:latin typeface="Calibri"/>
              </a:rPr>
              <a:t>high-demand, high wage jobs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62451" y="2318239"/>
            <a:ext cx="4987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49437" y="4572000"/>
            <a:ext cx="4987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70765" y="4047645"/>
            <a:ext cx="4149436" cy="193899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More students complete/transfer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More students employed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</a:rPr>
              <a:t>More students improving their earnings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31067"/>
            <a:ext cx="9144000" cy="365125"/>
          </a:xfrm>
        </p:spPr>
        <p:txBody>
          <a:bodyPr/>
          <a:lstStyle/>
          <a:p>
            <a:r>
              <a:rPr lang="en-US" dirty="0">
                <a:latin typeface="Calibri"/>
              </a:rPr>
              <a:t>California Community Colleges – Chancellor’s Office  | 113 Colleges  |  72 Districts  |  2.1 Million Students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1" y="2590803"/>
            <a:ext cx="31588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  <a:latin typeface="Calibri"/>
              </a:rPr>
              <a:t>“MORE”</a:t>
            </a:r>
            <a:endParaRPr lang="en-US" sz="4400" b="1" dirty="0">
              <a:solidFill>
                <a:schemeClr val="accent3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1" y="4793266"/>
            <a:ext cx="31588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  <a:latin typeface="Calibri"/>
              </a:rPr>
              <a:t>“BETTER”</a:t>
            </a:r>
            <a:endParaRPr lang="en-US" sz="4400" b="1" dirty="0">
              <a:solidFill>
                <a:schemeClr val="accent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876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"/>
            <a:ext cx="8229600" cy="944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Funding Flow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31067"/>
            <a:ext cx="9144000" cy="365125"/>
          </a:xfrm>
        </p:spPr>
        <p:txBody>
          <a:bodyPr/>
          <a:lstStyle/>
          <a:p>
            <a:r>
              <a:rPr lang="en-US" dirty="0">
                <a:latin typeface="Calibri"/>
              </a:rPr>
              <a:t>California Community Colleges – Chancellor’s Office  | 113 Colleges  |  72 Districts  |  2.1 Million Students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2045044"/>
            <a:ext cx="1771148" cy="1692771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sz="2500" b="1" dirty="0" smtClean="0"/>
              <a:t>60%</a:t>
            </a:r>
          </a:p>
          <a:p>
            <a:r>
              <a:rPr lang="en-US" sz="2500" b="1" dirty="0" smtClean="0"/>
              <a:t>Local Shares</a:t>
            </a:r>
          </a:p>
          <a:p>
            <a:r>
              <a:rPr lang="en-US" dirty="0" smtClean="0"/>
              <a:t>Goes to districts to invest in CTE at colleges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94810" y="2045044"/>
            <a:ext cx="2120590" cy="196977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500" b="1" dirty="0" smtClean="0"/>
              <a:t>40%</a:t>
            </a:r>
          </a:p>
          <a:p>
            <a:r>
              <a:rPr lang="en-US" sz="2500" b="1" dirty="0" smtClean="0"/>
              <a:t>Regional Shares</a:t>
            </a:r>
          </a:p>
          <a:p>
            <a:r>
              <a:rPr lang="en-US" dirty="0" smtClean="0"/>
              <a:t>Invests in CTE at colleges </a:t>
            </a:r>
          </a:p>
          <a:p>
            <a:r>
              <a:rPr lang="en-US" dirty="0"/>
              <a:t>u</a:t>
            </a:r>
            <a:r>
              <a:rPr lang="en-US" dirty="0" smtClean="0"/>
              <a:t>pon coordinated action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91005"/>
              </p:ext>
            </p:extLst>
          </p:nvPr>
        </p:nvGraphicFramePr>
        <p:xfrm>
          <a:off x="228600" y="1424001"/>
          <a:ext cx="8686800" cy="558300"/>
        </p:xfrm>
        <a:graphic>
          <a:graphicData uri="http://schemas.openxmlformats.org/drawingml/2006/table">
            <a:tbl>
              <a:tblPr firstRow="1" bandRow="1"/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5C20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526D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39337" y="4832195"/>
            <a:ext cx="7947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C1C1C"/>
                </a:solidFill>
                <a:ea typeface="ＭＳ Ｐゴシック" pitchFamily="34" charset="-128"/>
              </a:rPr>
              <a:t>Funds are ongoing and have been allocated to districts based on a labor market need, enrollments, and student outcomes, rather than putting out an RFP</a:t>
            </a:r>
            <a:r>
              <a:rPr lang="en-US" dirty="0" smtClean="0">
                <a:solidFill>
                  <a:srgbClr val="1C1C1C"/>
                </a:solidFill>
                <a:ea typeface="ＭＳ Ｐゴシック" pitchFamily="34" charset="-128"/>
              </a:rPr>
              <a:t>.</a:t>
            </a:r>
            <a:endParaRPr lang="en-US" dirty="0">
              <a:solidFill>
                <a:srgbClr val="1C1C1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848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1085</Words>
  <Application>Microsoft Office PowerPoint</Application>
  <PresentationFormat>On-screen Show (4:3)</PresentationFormat>
  <Paragraphs>148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Adobe Gothic Std B</vt:lpstr>
      <vt:lpstr>MS PGothic</vt:lpstr>
      <vt:lpstr>MS PGothic</vt:lpstr>
      <vt:lpstr>SimSun</vt:lpstr>
      <vt:lpstr>Arial</vt:lpstr>
      <vt:lpstr>Arial Unicode MS</vt:lpstr>
      <vt:lpstr>Calibri</vt:lpstr>
      <vt:lpstr>Courier New</vt:lpstr>
      <vt:lpstr>StarSymbol</vt:lpstr>
      <vt:lpstr>Times New Roman</vt:lpstr>
      <vt:lpstr>Wingdings</vt:lpstr>
      <vt:lpstr>1_Office Theme</vt:lpstr>
      <vt:lpstr>Office Theme</vt:lpstr>
      <vt:lpstr>PowerPoint Presentation</vt:lpstr>
      <vt:lpstr>A Call for More and Better CTE</vt:lpstr>
      <vt:lpstr>PowerPoint Presentation</vt:lpstr>
      <vt:lpstr>Career Technical Education: the Path Out of Poverty</vt:lpstr>
      <vt:lpstr>Task Force Roll Out </vt:lpstr>
      <vt:lpstr>Strong Workforce Taskforce Recommendations</vt:lpstr>
      <vt:lpstr>A Call for More and Better CTE</vt:lpstr>
      <vt:lpstr>PowerPoint Presentation</vt:lpstr>
      <vt:lpstr>Funding Flow</vt:lpstr>
      <vt:lpstr>State Allocation Model </vt:lpstr>
      <vt:lpstr>Region and District Allocations 2016/2017</vt:lpstr>
      <vt:lpstr>Strong Workforce Fund Distribution - SMCCCD</vt:lpstr>
      <vt:lpstr>Local Plan Elements (Due 1/31/17)</vt:lpstr>
      <vt:lpstr>Local and Regional Share-Timelines</vt:lpstr>
      <vt:lpstr>Internal Timelines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Call for More and Better CTE</dc:title>
  <dc:creator>Kramer, Alexander</dc:creator>
  <cp:lastModifiedBy>Kramer, Alexander</cp:lastModifiedBy>
  <cp:revision>19</cp:revision>
  <dcterms:created xsi:type="dcterms:W3CDTF">2016-11-15T21:27:03Z</dcterms:created>
  <dcterms:modified xsi:type="dcterms:W3CDTF">2016-11-16T20:49:42Z</dcterms:modified>
</cp:coreProperties>
</file>