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1" r:id="rId3"/>
    <p:sldId id="297" r:id="rId4"/>
    <p:sldId id="269" r:id="rId5"/>
    <p:sldId id="310" r:id="rId6"/>
    <p:sldId id="302" r:id="rId7"/>
    <p:sldId id="301" r:id="rId8"/>
    <p:sldId id="293" r:id="rId9"/>
    <p:sldId id="304" r:id="rId10"/>
    <p:sldId id="306" r:id="rId11"/>
    <p:sldId id="305" r:id="rId12"/>
    <p:sldId id="307" r:id="rId13"/>
    <p:sldId id="308" r:id="rId14"/>
    <p:sldId id="294" r:id="rId15"/>
    <p:sldId id="298" r:id="rId16"/>
    <p:sldId id="299" r:id="rId17"/>
    <p:sldId id="30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512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8" y="438"/>
      </p:cViewPr>
      <p:guideLst>
        <p:guide pos="751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12C5E-5ECA-4B7C-8FF5-B46AC71EF330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0ECB3-A3F7-4337-9F98-DFD14FAD1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72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C6874-87D3-4708-86B1-114C1FEE74C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0EF27-1900-472B-B1D5-4FBEA200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5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2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7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7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8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8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1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3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6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2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341C4-3268-4241-9C56-054F2F7015E6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2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11" Type="http://schemas.openxmlformats.org/officeDocument/2006/relationships/image" Target="../media/image3.tiff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tiff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24" y="385572"/>
            <a:ext cx="9140952" cy="410565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61976" y="5000076"/>
            <a:ext cx="1066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smtClean="0"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yntax" panose="020B0500000000000000" pitchFamily="34" charset="0"/>
              </a:rPr>
              <a:t>2016-2017</a:t>
            </a:r>
            <a:endParaRPr lang="en-US" sz="7200" b="1" dirty="0"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Syntax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83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3175"/>
            <a:ext cx="11558337" cy="1420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339"/>
            <a:ext cx="12196512" cy="161366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9811" y="30748"/>
            <a:ext cx="1066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yntax" panose="020B0500000000000000" pitchFamily="34" charset="0"/>
              </a:rPr>
              <a:t>Goal #3</a:t>
            </a:r>
            <a:endParaRPr lang="en-US" sz="33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Syntax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465" y="1232807"/>
            <a:ext cx="11231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Strengthen relationships and increase visibility as a valued partner within the community. 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122465" y="1476055"/>
            <a:ext cx="5706835" cy="4995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 </a:t>
            </a: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/>
              <a:t>Host lunch presentations with high school guidance counselors and administration, informing them of program updates and educational opportunities for their students.</a:t>
            </a:r>
          </a:p>
          <a:p>
            <a:r>
              <a:rPr lang="en-US" sz="1700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/>
              <a:t>Bring student athletes and coaches to community and high school events, serving as a “meet and greet” and informational session for prospective student athletes. </a:t>
            </a:r>
          </a:p>
          <a:p>
            <a:r>
              <a:rPr lang="en-US" sz="1700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/>
              <a:t>Partner with local libraries to host on-site “Connect to Cañada College” Information and Registration </a:t>
            </a:r>
            <a:r>
              <a:rPr lang="en-US" sz="1700" dirty="0" smtClean="0"/>
              <a:t>sessions.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Partner </a:t>
            </a:r>
            <a:r>
              <a:rPr lang="en-US" sz="1700" dirty="0"/>
              <a:t>with local organizations to perform day of service events and activities at least once per quarter to demonstrate that the College is invested in the community that it serves; program is branded as “Cañada in Your Community.”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600" dirty="0"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7678" r="3324" b="8391"/>
          <a:stretch/>
        </p:blipFill>
        <p:spPr>
          <a:xfrm>
            <a:off x="6021805" y="2465243"/>
            <a:ext cx="5919106" cy="253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38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70" y="3588490"/>
            <a:ext cx="4749906" cy="331169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9811" y="30748"/>
            <a:ext cx="1066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3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Syntax" panose="020B05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465" y="1602139"/>
            <a:ext cx="11699421" cy="810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 </a:t>
            </a:r>
            <a:endParaRPr lang="en-US" sz="2000" dirty="0"/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600" dirty="0"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136" y="3588490"/>
            <a:ext cx="4396645" cy="28073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54" y="1419655"/>
            <a:ext cx="3687536" cy="27656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8225"/>
            <a:ext cx="3298372" cy="24737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923" y="-238443"/>
            <a:ext cx="3333100" cy="2499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032" y="-183172"/>
            <a:ext cx="5024713" cy="37685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354" y="3284419"/>
            <a:ext cx="3163862" cy="34155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418" y="-538844"/>
            <a:ext cx="2654452" cy="35392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230" y="1441719"/>
            <a:ext cx="4236802" cy="25530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70" y="5283399"/>
            <a:ext cx="12263770" cy="161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26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3175"/>
            <a:ext cx="11558337" cy="1420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339"/>
            <a:ext cx="12196512" cy="161366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9811" y="30748"/>
            <a:ext cx="1066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yntax" panose="020B0500000000000000" pitchFamily="34" charset="0"/>
              </a:rPr>
              <a:t>Goal #3</a:t>
            </a:r>
            <a:endParaRPr lang="en-US" sz="33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Syntax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465" y="1232807"/>
            <a:ext cx="11013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ea typeface="Times New Roman" panose="02020603050405020304" pitchFamily="18" charset="0"/>
              </a:rPr>
              <a:t>Presence at </a:t>
            </a:r>
            <a:r>
              <a:rPr lang="en-US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60+ </a:t>
            </a:r>
            <a:r>
              <a:rPr lang="en-US" b="1" dirty="0">
                <a:ea typeface="Times New Roman" panose="02020603050405020304" pitchFamily="18" charset="0"/>
              </a:rPr>
              <a:t>community events/festivals,</a:t>
            </a:r>
            <a:r>
              <a:rPr lang="en-US" b="1" i="1" dirty="0">
                <a:ea typeface="Times New Roman" panose="02020603050405020304" pitchFamily="18" charset="0"/>
              </a:rPr>
              <a:t> connecting </a:t>
            </a:r>
            <a:r>
              <a:rPr lang="en-US" b="1" dirty="0">
                <a:ea typeface="Times New Roman" panose="02020603050405020304" pitchFamily="18" charset="0"/>
              </a:rPr>
              <a:t>with </a:t>
            </a:r>
            <a:r>
              <a:rPr lang="en-US" b="1" dirty="0" smtClean="0">
                <a:ea typeface="Times New Roman" panose="02020603050405020304" pitchFamily="18" charset="0"/>
              </a:rPr>
              <a:t>our community and </a:t>
            </a:r>
            <a:r>
              <a:rPr lang="en-US" b="1" i="1" dirty="0">
                <a:ea typeface="Times New Roman" panose="02020603050405020304" pitchFamily="18" charset="0"/>
              </a:rPr>
              <a:t>sharing</a:t>
            </a:r>
            <a:r>
              <a:rPr lang="en-US" b="1" dirty="0">
                <a:ea typeface="Times New Roman" panose="02020603050405020304" pitchFamily="18" charset="0"/>
              </a:rPr>
              <a:t> information </a:t>
            </a:r>
            <a:r>
              <a:rPr lang="en-US" b="1" dirty="0" smtClean="0">
                <a:ea typeface="Times New Roman" panose="02020603050405020304" pitchFamily="18" charset="0"/>
              </a:rPr>
              <a:t>on Cañada:</a:t>
            </a:r>
            <a:endParaRPr lang="en-US" b="1" dirty="0"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465" y="1843359"/>
            <a:ext cx="11699421" cy="810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 </a:t>
            </a:r>
            <a:endParaRPr lang="en-US" sz="2000" dirty="0"/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600" dirty="0"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45620" y="1879138"/>
            <a:ext cx="441143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ea typeface="Times New Roman" panose="02020603050405020304" pitchFamily="18" charset="0"/>
              </a:rPr>
              <a:t>Redwood </a:t>
            </a:r>
            <a:r>
              <a:rPr lang="en-US" sz="1600" b="1" dirty="0">
                <a:ea typeface="Times New Roman" panose="02020603050405020304" pitchFamily="18" charset="0"/>
              </a:rPr>
              <a:t>City: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ea typeface="Times New Roman" panose="02020603050405020304" pitchFamily="18" charset="0"/>
              </a:rPr>
              <a:t>4</a:t>
            </a:r>
            <a:r>
              <a:rPr lang="en-US" sz="1600" baseline="30000" dirty="0">
                <a:ea typeface="Times New Roman" panose="02020603050405020304" pitchFamily="18" charset="0"/>
              </a:rPr>
              <a:t>th</a:t>
            </a:r>
            <a:r>
              <a:rPr lang="en-US" sz="1600" dirty="0">
                <a:ea typeface="Times New Roman" panose="02020603050405020304" pitchFamily="18" charset="0"/>
              </a:rPr>
              <a:t> of July Parade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ea typeface="Times New Roman" panose="02020603050405020304" pitchFamily="18" charset="0"/>
              </a:rPr>
              <a:t>Blues Festival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ea typeface="Times New Roman" panose="02020603050405020304" pitchFamily="18" charset="0"/>
              </a:rPr>
              <a:t>North Fair Oaks Community Festival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ea typeface="Times New Roman" panose="02020603050405020304" pitchFamily="18" charset="0"/>
              </a:rPr>
              <a:t>Downtown Salsa Festival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ea typeface="Times New Roman" panose="02020603050405020304" pitchFamily="18" charset="0"/>
              </a:rPr>
              <a:t>Redwood City Port Fest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ea typeface="Times New Roman" panose="02020603050405020304" pitchFamily="18" charset="0"/>
              </a:rPr>
              <a:t>RWC Hometown Holidays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ea typeface="Times New Roman" panose="02020603050405020304" pitchFamily="18" charset="0"/>
              </a:rPr>
              <a:t>RWC Downtown Fiestas </a:t>
            </a:r>
            <a:r>
              <a:rPr lang="en-US" sz="1600" dirty="0" err="1">
                <a:ea typeface="Times New Roman" panose="02020603050405020304" pitchFamily="18" charset="0"/>
              </a:rPr>
              <a:t>Patrias</a:t>
            </a:r>
            <a:endParaRPr lang="en-US" sz="1600" dirty="0">
              <a:ea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ea typeface="Times New Roman" panose="02020603050405020304" pitchFamily="18" charset="0"/>
              </a:rPr>
              <a:t>North Fair Oaks OYE -Youth Conference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ea typeface="Times New Roman" panose="02020603050405020304" pitchFamily="18" charset="0"/>
              </a:rPr>
              <a:t>Scare on the Square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ea typeface="Times New Roman" panose="02020603050405020304" pitchFamily="18" charset="0"/>
              </a:rPr>
              <a:t>Lunar New Year Event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ea typeface="Times New Roman" panose="02020603050405020304" pitchFamily="18" charset="0"/>
              </a:rPr>
              <a:t>Kermes </a:t>
            </a:r>
            <a:r>
              <a:rPr lang="en-US" sz="1600" dirty="0" err="1">
                <a:ea typeface="Times New Roman" panose="02020603050405020304" pitchFamily="18" charset="0"/>
              </a:rPr>
              <a:t>Dia</a:t>
            </a:r>
            <a:r>
              <a:rPr lang="en-US" sz="1600" dirty="0">
                <a:ea typeface="Times New Roman" panose="02020603050405020304" pitchFamily="18" charset="0"/>
              </a:rPr>
              <a:t> Del Nino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ea typeface="Times New Roman" panose="02020603050405020304" pitchFamily="18" charset="0"/>
              </a:rPr>
              <a:t>Almost Mother’s Day Kids Concert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ea typeface="Times New Roman" panose="02020603050405020304" pitchFamily="18" charset="0"/>
              </a:rPr>
              <a:t>Taft Festival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ea typeface="Times New Roman" panose="02020603050405020304" pitchFamily="18" charset="0"/>
              </a:rPr>
              <a:t>Fiesta Cañada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 err="1">
                <a:ea typeface="Times New Roman" panose="02020603050405020304" pitchFamily="18" charset="0"/>
              </a:rPr>
              <a:t>DREAMers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  <a:r>
              <a:rPr lang="en-US" sz="1600" dirty="0" smtClean="0">
                <a:ea typeface="Times New Roman" panose="02020603050405020304" pitchFamily="18" charset="0"/>
              </a:rPr>
              <a:t>Conference</a:t>
            </a:r>
            <a:endParaRPr lang="en-US" sz="1600" dirty="0"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07229" y="2248470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b="1" dirty="0">
                <a:ea typeface="Times New Roman" panose="02020603050405020304" pitchFamily="18" charset="0"/>
              </a:rPr>
              <a:t>San Mateo County: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ea typeface="Times New Roman" panose="02020603050405020304" pitchFamily="18" charset="0"/>
              </a:rPr>
              <a:t>Community Resources Festival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ea typeface="Times New Roman" panose="02020603050405020304" pitchFamily="18" charset="0"/>
              </a:rPr>
              <a:t>Youth Conference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b="1" dirty="0">
                <a:ea typeface="Times New Roman" panose="02020603050405020304" pitchFamily="18" charset="0"/>
              </a:rPr>
              <a:t>San Mateo: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ea typeface="Times New Roman" panose="02020603050405020304" pitchFamily="18" charset="0"/>
              </a:rPr>
              <a:t> Pride Festival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ea typeface="Times New Roman" panose="02020603050405020304" pitchFamily="18" charset="0"/>
              </a:rPr>
              <a:t>San Mateo HS District Community Fair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b="1" dirty="0">
                <a:ea typeface="Times New Roman" panose="02020603050405020304" pitchFamily="18" charset="0"/>
              </a:rPr>
              <a:t>East Palo Alto: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ea typeface="Times New Roman" panose="02020603050405020304" pitchFamily="18" charset="0"/>
              </a:rPr>
              <a:t>Las Posadas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b="1" dirty="0">
                <a:ea typeface="Times New Roman" panose="02020603050405020304" pitchFamily="18" charset="0"/>
              </a:rPr>
              <a:t>Menlo Park: 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ea typeface="Times New Roman" panose="02020603050405020304" pitchFamily="18" charset="0"/>
              </a:rPr>
              <a:t>4</a:t>
            </a:r>
            <a:r>
              <a:rPr lang="en-US" sz="1600" baseline="30000" dirty="0">
                <a:ea typeface="Times New Roman" panose="02020603050405020304" pitchFamily="18" charset="0"/>
              </a:rPr>
              <a:t>th</a:t>
            </a:r>
            <a:r>
              <a:rPr lang="en-US" sz="1600" dirty="0">
                <a:ea typeface="Times New Roman" panose="02020603050405020304" pitchFamily="18" charset="0"/>
              </a:rPr>
              <a:t> of July Parade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b="1" dirty="0">
                <a:ea typeface="Times New Roman" panose="02020603050405020304" pitchFamily="18" charset="0"/>
              </a:rPr>
              <a:t>Half Moon Bay/</a:t>
            </a:r>
            <a:r>
              <a:rPr lang="en-US" sz="1600" b="1" dirty="0" err="1">
                <a:ea typeface="Times New Roman" panose="02020603050405020304" pitchFamily="18" charset="0"/>
              </a:rPr>
              <a:t>Pescadero</a:t>
            </a:r>
            <a:r>
              <a:rPr lang="en-US" sz="1600" b="1" dirty="0">
                <a:ea typeface="Times New Roman" panose="02020603050405020304" pitchFamily="18" charset="0"/>
              </a:rPr>
              <a:t>:</a:t>
            </a:r>
            <a:r>
              <a:rPr lang="en-US" sz="1600" dirty="0">
                <a:ea typeface="Times New Roman" panose="02020603050405020304" pitchFamily="18" charset="0"/>
              </a:rPr>
              <a:t>	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ea typeface="Times New Roman" panose="02020603050405020304" pitchFamily="18" charset="0"/>
              </a:rPr>
              <a:t>Healthy Kids Faire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ea typeface="Times New Roman" panose="02020603050405020304" pitchFamily="18" charset="0"/>
              </a:rPr>
              <a:t>Pumpkin Festival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ea typeface="Times New Roman" panose="02020603050405020304" pitchFamily="18" charset="0"/>
              </a:rPr>
              <a:t>Kermes- </a:t>
            </a:r>
            <a:r>
              <a:rPr lang="en-US" sz="1600" dirty="0" err="1">
                <a:ea typeface="Times New Roman" panose="02020603050405020304" pitchFamily="18" charset="0"/>
              </a:rPr>
              <a:t>Dia</a:t>
            </a:r>
            <a:r>
              <a:rPr lang="en-US" sz="1600" dirty="0">
                <a:ea typeface="Times New Roman" panose="02020603050405020304" pitchFamily="18" charset="0"/>
              </a:rPr>
              <a:t> del Niño</a:t>
            </a:r>
          </a:p>
        </p:txBody>
      </p:sp>
      <p:sp>
        <p:nvSpPr>
          <p:cNvPr id="5" name="Rectangle 4"/>
          <p:cNvSpPr/>
          <p:nvPr/>
        </p:nvSpPr>
        <p:spPr>
          <a:xfrm>
            <a:off x="7354232" y="1904983"/>
            <a:ext cx="45710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/>
              <a:t>High School Events:</a:t>
            </a:r>
            <a:endParaRPr lang="en-US" sz="1600" b="1" dirty="0"/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Sequoia College Night</a:t>
            </a:r>
            <a:endParaRPr lang="en-US" sz="1600" dirty="0"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Menlo Atherton College Night</a:t>
            </a:r>
            <a:endParaRPr lang="en-US" sz="1600" dirty="0"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Redwood High School College Night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South San Francisco College Day</a:t>
            </a:r>
            <a:endParaRPr lang="en-US" sz="1600" dirty="0"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Sequoia High AVID Program Cañada College Presentation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Half Moon Bay High School College Day</a:t>
            </a:r>
            <a:endParaRPr lang="en-US" sz="1600" dirty="0"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Los Altos High School Latino Informational Day</a:t>
            </a:r>
            <a:endParaRPr lang="en-US" sz="1600" dirty="0"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SUHSD ELD Program Cañada College Presentation</a:t>
            </a:r>
            <a:endParaRPr lang="en-US" sz="1600" dirty="0"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Sequoia High ELD Program Cañada College Presentation</a:t>
            </a:r>
            <a:endParaRPr lang="en-US" sz="1600" dirty="0"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Sequoia High School Dreamers Conference</a:t>
            </a:r>
            <a:endParaRPr lang="en-US" sz="16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468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3175"/>
            <a:ext cx="11558337" cy="1420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339"/>
            <a:ext cx="12196512" cy="161366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9811" y="30748"/>
            <a:ext cx="1066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yntax" panose="020B0500000000000000" pitchFamily="34" charset="0"/>
              </a:rPr>
              <a:t>Goal #4</a:t>
            </a:r>
            <a:endParaRPr lang="en-US" sz="33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Syntax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465" y="1232495"/>
            <a:ext cx="11231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Increase web/social media presence via Cañada website, Blog, Facebook, Instagram, Twitter, Flickr and YouTube by 10 percent in the next 12 months.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172094" y="1625001"/>
            <a:ext cx="11699421" cy="5242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Continue to build the College’s Blog, Facebook, Instagram, Twitter, Flickr and YouTube pages while driving social media followers to the College website.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Continue sharing on-campus events with the College community via “What’s Happening at Cañada” weekly </a:t>
            </a:r>
            <a:r>
              <a:rPr lang="en-US" dirty="0" err="1"/>
              <a:t>eblasts</a:t>
            </a:r>
            <a:r>
              <a:rPr lang="en-US" dirty="0"/>
              <a:t>; post on social media outlets to spread the information.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Incorporate cost-per-click advertising on Facebook and Instagram to increase enrollment, awareness of campus happenings/offerings and grow our followers.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Continue tracking and testing social media engagement (and followers) by evaluating which posts garner the most attention.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Utilize Google Analytics to measure web traffic on the College website.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Build a responsive website that will be easy to navigate on mobile and tablet devices. </a:t>
            </a:r>
          </a:p>
          <a:p>
            <a:r>
              <a:rPr lang="en-US" b="1" dirty="0"/>
              <a:t> </a:t>
            </a:r>
            <a:endParaRPr lang="en-US" sz="2000" dirty="0"/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600" dirty="0"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504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3175"/>
            <a:ext cx="11558337" cy="1420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339"/>
            <a:ext cx="12196512" cy="161366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9811" y="30748"/>
            <a:ext cx="1066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yntax" panose="020B0500000000000000" pitchFamily="34" charset="0"/>
              </a:rPr>
              <a:t>Growth in Social Media</a:t>
            </a:r>
            <a:endParaRPr lang="en-US" sz="33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Syntax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7638" y="2991992"/>
            <a:ext cx="99483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28 </a:t>
            </a:r>
            <a:r>
              <a:rPr lang="en-US" sz="2400" dirty="0"/>
              <a:t>percent </a:t>
            </a:r>
            <a:r>
              <a:rPr lang="en-US" sz="2400" dirty="0" smtClean="0"/>
              <a:t>Facebook increase </a:t>
            </a:r>
            <a:r>
              <a:rPr lang="en-US" sz="2400" dirty="0"/>
              <a:t>in last 12 </a:t>
            </a:r>
            <a:r>
              <a:rPr lang="en-US" sz="2400" dirty="0" smtClean="0"/>
              <a:t>months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Monitor </a:t>
            </a:r>
            <a:r>
              <a:rPr lang="en-US" sz="2400" dirty="0"/>
              <a:t>and respond to students question and 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React </a:t>
            </a:r>
            <a:r>
              <a:rPr lang="en-US" sz="2400" dirty="0"/>
              <a:t>to urgent safety and security matters on campus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Use </a:t>
            </a:r>
            <a:r>
              <a:rPr lang="en-US" sz="2400" dirty="0"/>
              <a:t>a tool to leverage awareness of programs and services </a:t>
            </a:r>
            <a:r>
              <a:rPr lang="en-US" sz="2400" dirty="0" smtClean="0"/>
              <a:t>offered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704" y="1513923"/>
            <a:ext cx="1093137" cy="10822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194" y="1501846"/>
            <a:ext cx="1094281" cy="10942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865" y="1494748"/>
            <a:ext cx="1136959" cy="1115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698" y="1511866"/>
            <a:ext cx="1209159" cy="12091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714" y="1501846"/>
            <a:ext cx="1293921" cy="130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20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 rotWithShape="1">
          <a:blip r:embed="rId2"/>
          <a:srcRect l="19643" t="18000" r="20238" b="20857"/>
          <a:stretch/>
        </p:blipFill>
        <p:spPr>
          <a:xfrm>
            <a:off x="5854147" y="1552726"/>
            <a:ext cx="5981700" cy="38022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3175"/>
            <a:ext cx="11558337" cy="1420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339"/>
            <a:ext cx="12196512" cy="161366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9811" y="30748"/>
            <a:ext cx="1066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yntax" panose="020B0500000000000000" pitchFamily="34" charset="0"/>
              </a:rPr>
              <a:t>Social Media Advertising</a:t>
            </a:r>
            <a:endParaRPr lang="en-US" sz="33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Syntax" panose="020B0500000000000000" pitchFamily="34" charset="0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5"/>
          <a:srcRect l="25320" t="7612" r="25274" b="20585"/>
          <a:stretch/>
        </p:blipFill>
        <p:spPr>
          <a:xfrm>
            <a:off x="243301" y="1383884"/>
            <a:ext cx="5250181" cy="47689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435" y="376577"/>
            <a:ext cx="628485" cy="6345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755" y="376577"/>
            <a:ext cx="628485" cy="6345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00500" y="2873110"/>
            <a:ext cx="1011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73 Likes!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5600" y="1273162"/>
            <a:ext cx="208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10,000 Posts Reach!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471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 rotWithShape="1">
          <a:blip r:embed="rId2"/>
          <a:srcRect l="24256" t="13333" r="44494" b="30000"/>
          <a:stretch/>
        </p:blipFill>
        <p:spPr>
          <a:xfrm>
            <a:off x="1453220" y="1210312"/>
            <a:ext cx="4366179" cy="4948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3175"/>
            <a:ext cx="11558337" cy="1420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339"/>
            <a:ext cx="12196512" cy="161366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9811" y="30748"/>
            <a:ext cx="1066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yntax" panose="020B0500000000000000" pitchFamily="34" charset="0"/>
              </a:rPr>
              <a:t>Social Media Advertising</a:t>
            </a:r>
            <a:endParaRPr lang="en-US" sz="33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Syntax" panose="020B05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435" y="376577"/>
            <a:ext cx="628485" cy="6345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755" y="376577"/>
            <a:ext cx="628485" cy="6345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90824" y="1626003"/>
            <a:ext cx="47720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44,208 People</a:t>
            </a:r>
          </a:p>
          <a:p>
            <a:pPr algn="ctr"/>
            <a:r>
              <a:rPr lang="en-US" sz="7200" b="1" dirty="0" smtClean="0"/>
              <a:t>Reached!</a:t>
            </a:r>
            <a:endParaRPr lang="en-US" sz="7200" b="1" dirty="0"/>
          </a:p>
        </p:txBody>
      </p:sp>
      <p:sp>
        <p:nvSpPr>
          <p:cNvPr id="2" name="Oval 1"/>
          <p:cNvSpPr/>
          <p:nvPr/>
        </p:nvSpPr>
        <p:spPr>
          <a:xfrm>
            <a:off x="1247776" y="5244338"/>
            <a:ext cx="1674660" cy="541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46566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89811" y="30748"/>
            <a:ext cx="1066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3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Syntax" panose="020B0500000000000000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847756"/>
              </p:ext>
            </p:extLst>
          </p:nvPr>
        </p:nvGraphicFramePr>
        <p:xfrm>
          <a:off x="309526" y="220438"/>
          <a:ext cx="11424558" cy="64661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84718"/>
                <a:gridCol w="3339840"/>
              </a:tblGrid>
              <a:tr h="6456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Action Plan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Timeline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505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Update general College marketing material; translate in </a:t>
                      </a:r>
                      <a:r>
                        <a:rPr lang="en-US" sz="2000" dirty="0" err="1">
                          <a:effectLst/>
                        </a:rPr>
                        <a:t>Español</a:t>
                      </a:r>
                      <a:r>
                        <a:rPr lang="en-US" sz="2000" dirty="0">
                          <a:effectLst/>
                        </a:rPr>
                        <a:t> to target our growing Hispanic population; Revise Web </a:t>
                      </a:r>
                      <a:r>
                        <a:rPr lang="en-US" sz="2000" dirty="0" err="1">
                          <a:effectLst/>
                        </a:rPr>
                        <a:t>Español</a:t>
                      </a:r>
                      <a:r>
                        <a:rPr lang="en-US" sz="2000" dirty="0">
                          <a:effectLst/>
                        </a:rPr>
                        <a:t> sections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Ongoing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94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Further showcase student success through the #</a:t>
                      </a:r>
                      <a:r>
                        <a:rPr lang="en-US" sz="2000" dirty="0" err="1">
                          <a:effectLst/>
                        </a:rPr>
                        <a:t>iCAN</a:t>
                      </a:r>
                      <a:r>
                        <a:rPr lang="en-US" sz="2000" dirty="0">
                          <a:effectLst/>
                        </a:rPr>
                        <a:t> Become campaign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Ongoing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003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Update College Brand/Style Guide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Summer 2016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003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Create Outreach High School Engagement Plan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Summer 2016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003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Create College social media guidelines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Fall 2016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003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Increase our social media following to 10 percent in 12 months.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February 2017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505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Plan for Cañada College’s 50</a:t>
                      </a:r>
                      <a:r>
                        <a:rPr lang="en-US" sz="2000" baseline="30000" dirty="0">
                          <a:effectLst/>
                        </a:rPr>
                        <a:t>th</a:t>
                      </a:r>
                      <a:r>
                        <a:rPr lang="en-US" sz="2000" dirty="0">
                          <a:effectLst/>
                        </a:rPr>
                        <a:t> anniversary; printed program mailer, webpage, logo, community awareness campaign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Summer/Fall 2017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85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Create responsive/mobile friendly website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Fall 2017/Spring 2018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541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3175"/>
            <a:ext cx="11558337" cy="1420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339"/>
            <a:ext cx="12196512" cy="161366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9811" y="30748"/>
            <a:ext cx="1066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yntax" panose="020B0500000000000000" pitchFamily="34" charset="0"/>
              </a:rPr>
              <a:t>What We Do: </a:t>
            </a:r>
            <a:endParaRPr lang="en-US" sz="33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Syntax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0684" y="1273175"/>
            <a:ext cx="10848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Print Advertising</a:t>
            </a:r>
            <a:r>
              <a:rPr lang="en-US" sz="2400" b="1" dirty="0" smtClean="0"/>
              <a:t>: Pole Banners; Bus Ads; Magazine Ads; Mailers; Brochures; Posters</a:t>
            </a:r>
          </a:p>
          <a:p>
            <a:r>
              <a:rPr lang="en-US" sz="2400" b="1" dirty="0" smtClean="0"/>
              <a:t>Booklets, Handbooks, Bookmarks</a:t>
            </a:r>
            <a:r>
              <a:rPr lang="en-US" sz="2400" b="1" dirty="0"/>
              <a:t>,</a:t>
            </a:r>
            <a:r>
              <a:rPr lang="en-US" sz="2400" b="1" dirty="0" smtClean="0">
                <a:solidFill>
                  <a:srgbClr val="FF0000"/>
                </a:solidFill>
              </a:rPr>
              <a:t> and MANY, MANY MORE!</a:t>
            </a:r>
          </a:p>
        </p:txBody>
      </p:sp>
      <p:sp>
        <p:nvSpPr>
          <p:cNvPr id="8" name="Rectangle 7"/>
          <p:cNvSpPr/>
          <p:nvPr/>
        </p:nvSpPr>
        <p:spPr>
          <a:xfrm>
            <a:off x="530684" y="2181227"/>
            <a:ext cx="25717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Catalog/Schedules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0684" y="2794609"/>
            <a:ext cx="25717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Olive Hill Press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0683" y="3390603"/>
            <a:ext cx="33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Board of Trustees Report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0683" y="3986597"/>
            <a:ext cx="3967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What’s Happening at Cañada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0683" y="4605419"/>
            <a:ext cx="3967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Content Creation and Layout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0683" y="5206739"/>
            <a:ext cx="54047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Department Needs and Web Updates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6688" y="2210278"/>
            <a:ext cx="5667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Videos/Commercials/Campus Photography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66689" y="2788350"/>
            <a:ext cx="3448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Social Media Campaigns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66688" y="3390602"/>
            <a:ext cx="454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Department Branding and Logos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66688" y="3986596"/>
            <a:ext cx="454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College Presentations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66688" y="4582590"/>
            <a:ext cx="454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Event Planning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66688" y="5206739"/>
            <a:ext cx="454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Community and Media Relations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458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3175"/>
            <a:ext cx="11558337" cy="142081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9811" y="30748"/>
            <a:ext cx="1066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yntax" panose="020B0500000000000000" pitchFamily="34" charset="0"/>
              </a:rPr>
              <a:t>Examples of What We Do</a:t>
            </a:r>
            <a:endParaRPr lang="en-US" sz="33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Syntax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07" y="1445626"/>
            <a:ext cx="10959367" cy="511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76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3175"/>
            <a:ext cx="11558337" cy="1420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339"/>
            <a:ext cx="12196512" cy="161366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9811" y="30748"/>
            <a:ext cx="1066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yntax" panose="020B0500000000000000" pitchFamily="34" charset="0"/>
              </a:rPr>
              <a:t>2016-2017 Marketing Plan: Goals</a:t>
            </a:r>
            <a:endParaRPr lang="en-US" sz="33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Syntax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9811" y="1175657"/>
            <a:ext cx="1084446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Help </a:t>
            </a:r>
            <a:r>
              <a:rPr lang="en-US" sz="2000" dirty="0"/>
              <a:t>key audiences recognize and understand the Cañada College mission and how it plays an integral role in San Mateo County and surrounding communities. This is </a:t>
            </a:r>
            <a:r>
              <a:rPr lang="en-US" sz="2000" i="1" dirty="0"/>
              <a:t>your </a:t>
            </a:r>
            <a:r>
              <a:rPr lang="en-US" sz="2000" dirty="0"/>
              <a:t>hometown college: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lvl="0" indent="-342900">
              <a:buFont typeface="+mj-lt"/>
              <a:buAutoNum type="arabicPeriod"/>
            </a:pPr>
            <a:r>
              <a:rPr lang="en-US" sz="2000" dirty="0"/>
              <a:t>Work with faculty, staff and students to develop and implement impactful, cost-effective marketing communication strategies to enhance public awareness of Cañada College as an affordable and quality provider of higher education. 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lvl="0" indent="-342900">
              <a:buFont typeface="+mj-lt"/>
              <a:buAutoNum type="arabicPeriod"/>
            </a:pPr>
            <a:r>
              <a:rPr lang="en-US" sz="2000" dirty="0"/>
              <a:t>Help to show students the importance of completing their respective goals/programs through student success stories and the #</a:t>
            </a:r>
            <a:r>
              <a:rPr lang="en-US" sz="2000" dirty="0" err="1"/>
              <a:t>iCAN</a:t>
            </a:r>
            <a:r>
              <a:rPr lang="en-US" sz="2000" dirty="0"/>
              <a:t> Become campaign.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lvl="0" indent="-342900">
              <a:buFont typeface="+mj-lt"/>
              <a:buAutoNum type="arabicPeriod"/>
            </a:pPr>
            <a:r>
              <a:rPr lang="en-US" sz="2000" dirty="0"/>
              <a:t>Strengthen relationships and increase visibility as a valued partner within the community.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lvl="0" indent="-342900">
              <a:buFont typeface="+mj-lt"/>
              <a:buAutoNum type="arabicPeriod"/>
            </a:pPr>
            <a:r>
              <a:rPr lang="en-US" sz="2000" dirty="0"/>
              <a:t>Increase web/social media presence via Cañada website, Blog, Facebook, Instagram, Twitter, Flickr and YouTube by 10 percent in the next 12 months.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6748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543" y="1521732"/>
            <a:ext cx="5940757" cy="44491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3175"/>
            <a:ext cx="11558337" cy="1420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339"/>
            <a:ext cx="12196512" cy="161366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9811" y="30748"/>
            <a:ext cx="1066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yntax" panose="020B0500000000000000" pitchFamily="34" charset="0"/>
              </a:rPr>
              <a:t>Key Messaging Points</a:t>
            </a:r>
            <a:endParaRPr lang="en-US" sz="33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Syntax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9811" y="1175657"/>
            <a:ext cx="108444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78277" y="1077914"/>
            <a:ext cx="10349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815" y="1262580"/>
            <a:ext cx="11427278" cy="410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i="1" dirty="0" smtClean="0"/>
          </a:p>
          <a:p>
            <a:r>
              <a:rPr lang="en-US" sz="2000" b="1" i="1" dirty="0" smtClean="0"/>
              <a:t>Straight from the student’s mouths…</a:t>
            </a:r>
          </a:p>
          <a:p>
            <a:endParaRPr lang="en-US" sz="2000" b="1" i="1" dirty="0"/>
          </a:p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000" dirty="0" smtClean="0"/>
              <a:t>Smaller, intimate educational environment </a:t>
            </a:r>
          </a:p>
          <a:p>
            <a:pPr marR="0"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/>
              <a:t>for more one-on-one student attention.</a:t>
            </a:r>
          </a:p>
          <a:p>
            <a:pPr marR="0"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00" dirty="0" smtClean="0"/>
          </a:p>
          <a:p>
            <a:pPr marR="0"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/>
              <a:t>2. Level of faculty/staff investment in students.</a:t>
            </a:r>
          </a:p>
          <a:p>
            <a:pPr marR="0"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00" dirty="0" smtClean="0"/>
          </a:p>
          <a:p>
            <a:pPr marR="0"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/>
              <a:t>3. Fun campus activities for students </a:t>
            </a:r>
          </a:p>
          <a:p>
            <a:pPr marR="0"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/>
              <a:t>through clubs, student government </a:t>
            </a:r>
            <a:r>
              <a:rPr lang="en-US" sz="2000" dirty="0"/>
              <a:t>and </a:t>
            </a:r>
            <a:endParaRPr lang="en-US" sz="2000" dirty="0" smtClean="0"/>
          </a:p>
          <a:p>
            <a:pPr marR="0"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/>
              <a:t>volunteer </a:t>
            </a:r>
            <a:r>
              <a:rPr lang="en-US" sz="2000" dirty="0"/>
              <a:t>opportunities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5167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3175"/>
            <a:ext cx="11558337" cy="142081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9811" y="30748"/>
            <a:ext cx="1066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yntax" panose="020B0500000000000000" pitchFamily="34" charset="0"/>
              </a:rPr>
              <a:t>Target Market: Internal/External Audience</a:t>
            </a:r>
            <a:endParaRPr lang="en-US" sz="33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Syntax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9811" y="1175657"/>
            <a:ext cx="1084446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/>
              <a:t>Internal </a:t>
            </a:r>
            <a:r>
              <a:rPr lang="en-US" sz="2000" u="sng" dirty="0"/>
              <a:t>Audience</a:t>
            </a:r>
            <a:r>
              <a:rPr lang="en-US" sz="2000" u="sng" dirty="0" smtClean="0"/>
              <a:t>:</a:t>
            </a:r>
            <a:r>
              <a:rPr lang="en-US" sz="2000" dirty="0" smtClean="0"/>
              <a:t>				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Students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Faculty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Staff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District/Board of Trustees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78277" y="1077914"/>
            <a:ext cx="10349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05348" y="1618831"/>
            <a:ext cx="682892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International students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Prospective transfer students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Adult School students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Sequoia Adult School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Middle and High Schools: teachers, guidance counselors, administrators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Local/partner Universities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Non-profit Organizations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Parents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Alumni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Donors/Potential Donors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Elected Officials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Residents and Businesses of San Mateo County and surrounding communities</a:t>
            </a:r>
            <a:endParaRPr lang="en-US" sz="2000" dirty="0"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53073" y="1199218"/>
            <a:ext cx="21447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 smtClean="0"/>
              <a:t>External </a:t>
            </a:r>
            <a:r>
              <a:rPr lang="en-US" sz="2000" u="sng" dirty="0"/>
              <a:t>Audience: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2" y="2849335"/>
            <a:ext cx="2675203" cy="36206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339"/>
            <a:ext cx="12196512" cy="161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93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3175"/>
            <a:ext cx="11558337" cy="1420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339"/>
            <a:ext cx="12196512" cy="161366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9811" y="30748"/>
            <a:ext cx="1066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yntax" panose="020B0500000000000000" pitchFamily="34" charset="0"/>
              </a:rPr>
              <a:t>Target Market: External Audience</a:t>
            </a:r>
            <a:endParaRPr lang="en-US" sz="33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Syntax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9811" y="1175657"/>
            <a:ext cx="108444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78277" y="1077914"/>
            <a:ext cx="10349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815" y="1262580"/>
            <a:ext cx="11427278" cy="4108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High School Students:</a:t>
            </a:r>
            <a:endParaRPr lang="en-US" sz="2000" b="1" dirty="0"/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Redwood City: </a:t>
            </a:r>
            <a:r>
              <a:rPr lang="en-US" sz="2000" dirty="0"/>
              <a:t>Sequoia, Woodside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/>
              <a:t>Redwood, </a:t>
            </a:r>
            <a:endParaRPr lang="en-US" sz="2000" dirty="0" smtClean="0"/>
          </a:p>
          <a:p>
            <a:pPr marR="0"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      Everest </a:t>
            </a:r>
            <a:r>
              <a:rPr lang="en-US" sz="2000" dirty="0">
                <a:solidFill>
                  <a:srgbClr val="000000"/>
                </a:solidFill>
              </a:rPr>
              <a:t>Charter High, Summit</a:t>
            </a:r>
            <a:endParaRPr lang="en-US" sz="2000" dirty="0"/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Belmont: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Carlmont</a:t>
            </a:r>
            <a:endParaRPr lang="en-US" sz="2000" dirty="0"/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Menlo Park: </a:t>
            </a:r>
            <a:r>
              <a:rPr lang="en-US" sz="2000" dirty="0">
                <a:solidFill>
                  <a:srgbClr val="000000"/>
                </a:solidFill>
              </a:rPr>
              <a:t>Menlo Atherton</a:t>
            </a:r>
            <a:endParaRPr lang="en-US" sz="2000" dirty="0"/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East Palo Alto: </a:t>
            </a:r>
            <a:r>
              <a:rPr lang="en-US" sz="2000" dirty="0"/>
              <a:t>EPA Charter, EPA Phoenix Academy</a:t>
            </a:r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South San Francisco: </a:t>
            </a:r>
            <a:r>
              <a:rPr lang="en-US" sz="2000" dirty="0"/>
              <a:t>El Camino, South SF</a:t>
            </a:r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Half Moon Bay: </a:t>
            </a:r>
            <a:r>
              <a:rPr lang="en-US" sz="2000" dirty="0">
                <a:solidFill>
                  <a:srgbClr val="000000"/>
                </a:solidFill>
              </a:rPr>
              <a:t>Half-Moon Bay</a:t>
            </a:r>
            <a:endParaRPr lang="en-US" sz="2000" dirty="0"/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Pescadero</a:t>
            </a:r>
            <a:r>
              <a:rPr lang="en-US" sz="2000" b="1" dirty="0"/>
              <a:t>: </a:t>
            </a:r>
            <a:r>
              <a:rPr lang="en-US" sz="2000" dirty="0" err="1" smtClean="0">
                <a:solidFill>
                  <a:srgbClr val="000000"/>
                </a:solidFill>
              </a:rPr>
              <a:t>Pescadero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5960789" y="1483520"/>
            <a:ext cx="6096000" cy="43037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San Mateo: </a:t>
            </a:r>
            <a:r>
              <a:rPr lang="en-US" sz="2000" dirty="0">
                <a:solidFill>
                  <a:srgbClr val="000000"/>
                </a:solidFill>
              </a:rPr>
              <a:t>Aragon, Hillsdale</a:t>
            </a:r>
            <a:endParaRPr lang="en-US" sz="2000" dirty="0"/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Burlingame: </a:t>
            </a:r>
            <a:r>
              <a:rPr lang="en-US" sz="2000" dirty="0">
                <a:solidFill>
                  <a:srgbClr val="000000"/>
                </a:solidFill>
              </a:rPr>
              <a:t>Burlingame </a:t>
            </a:r>
            <a:endParaRPr lang="en-US" sz="2000" dirty="0"/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San Bruno: </a:t>
            </a:r>
            <a:r>
              <a:rPr lang="en-US" sz="2000" dirty="0" err="1">
                <a:solidFill>
                  <a:srgbClr val="000000"/>
                </a:solidFill>
              </a:rPr>
              <a:t>Capuchino</a:t>
            </a:r>
            <a:endParaRPr lang="en-US" sz="2000" dirty="0"/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Los Altos: </a:t>
            </a:r>
            <a:r>
              <a:rPr lang="en-US" sz="2000" dirty="0">
                <a:solidFill>
                  <a:srgbClr val="000000"/>
                </a:solidFill>
              </a:rPr>
              <a:t>Los Altos</a:t>
            </a:r>
            <a:endParaRPr lang="en-US" sz="2000" dirty="0"/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Millbrae: </a:t>
            </a:r>
            <a:r>
              <a:rPr lang="en-US" sz="2000" dirty="0">
                <a:solidFill>
                  <a:srgbClr val="000000"/>
                </a:solidFill>
              </a:rPr>
              <a:t>Mills</a:t>
            </a:r>
            <a:endParaRPr lang="en-US" sz="2000" dirty="0"/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Pacific: </a:t>
            </a:r>
            <a:r>
              <a:rPr lang="en-US" sz="2000" dirty="0">
                <a:solidFill>
                  <a:srgbClr val="000000"/>
                </a:solidFill>
              </a:rPr>
              <a:t>Oceana, Terra Nova</a:t>
            </a:r>
            <a:endParaRPr lang="en-US" sz="2000" dirty="0"/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Palo Alto: </a:t>
            </a:r>
            <a:r>
              <a:rPr lang="en-US" sz="2000" dirty="0"/>
              <a:t>PA, Gunn</a:t>
            </a:r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Mountain View: </a:t>
            </a:r>
            <a:r>
              <a:rPr lang="en-US" sz="2000" dirty="0"/>
              <a:t>Mountain View HS</a:t>
            </a:r>
          </a:p>
          <a:p>
            <a:pPr marL="800100" marR="0" lvl="1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San Jose: </a:t>
            </a:r>
            <a:r>
              <a:rPr lang="en-US" sz="2000" dirty="0"/>
              <a:t>Leigh High School</a:t>
            </a:r>
          </a:p>
        </p:txBody>
      </p:sp>
    </p:spTree>
    <p:extLst>
      <p:ext uri="{BB962C8B-B14F-4D97-AF65-F5344CB8AC3E}">
        <p14:creationId xmlns:p14="http://schemas.microsoft.com/office/powerpoint/2010/main" val="4129007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3175"/>
            <a:ext cx="11558337" cy="1420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339"/>
            <a:ext cx="12196512" cy="161366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9811" y="30748"/>
            <a:ext cx="1066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yntax" panose="020B0500000000000000" pitchFamily="34" charset="0"/>
              </a:rPr>
              <a:t>Goal #1</a:t>
            </a:r>
            <a:endParaRPr lang="en-US" sz="33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Syntax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465" y="1232807"/>
            <a:ext cx="1123133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Work </a:t>
            </a:r>
            <a:r>
              <a:rPr lang="en-US" b="1" dirty="0"/>
              <a:t>with faculty, staff and students to develop and implement impactful, cost-effective marketing communication strategies to enhance public awareness of Cañada College as an affordable and quality provider of higher education. 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Create</a:t>
            </a:r>
            <a:r>
              <a:rPr lang="en-US" dirty="0"/>
              <a:t>, distribute and track an electronic survey that will be distributed to the campus community to assess </a:t>
            </a:r>
            <a:r>
              <a:rPr lang="en-US" dirty="0" smtClean="0"/>
              <a:t>effectiveness of strategies. </a:t>
            </a:r>
            <a:endParaRPr lang="en-US" sz="2000" dirty="0"/>
          </a:p>
          <a:p>
            <a:r>
              <a:rPr lang="en-US" dirty="0"/>
              <a:t> 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Hold quarterly meetings with the newly-formed PROM (Public Relations Outreach Marketing) </a:t>
            </a:r>
            <a:r>
              <a:rPr lang="en-US" dirty="0" smtClean="0"/>
              <a:t>Advisory Committee to discuss marketing </a:t>
            </a:r>
            <a:r>
              <a:rPr lang="en-US" dirty="0"/>
              <a:t>trends, community and media updates and how we can implement them into timely and effective marketing and community outreach </a:t>
            </a:r>
            <a:r>
              <a:rPr lang="en-US" dirty="0" smtClean="0"/>
              <a:t>strategies.</a:t>
            </a:r>
          </a:p>
          <a:p>
            <a:pPr lvl="1"/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Work </a:t>
            </a:r>
            <a:r>
              <a:rPr lang="en-US" dirty="0"/>
              <a:t>with each division to hold one event per year, showcasing the programs, degrees and certificates offered. Invite past students to attend and share experience with prospective student. </a:t>
            </a:r>
            <a:endParaRPr lang="en-US" dirty="0" smtClean="0"/>
          </a:p>
          <a:p>
            <a:pPr lvl="1"/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Continue </a:t>
            </a:r>
            <a:r>
              <a:rPr lang="en-US" dirty="0"/>
              <a:t>working with students, faculty and staff to develop marketing material (print or electronic) to promote their respective programs, This includes (but is not limited to): videos, advertisements, social media posts, brochures, posters and business cards.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1701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3175"/>
            <a:ext cx="11558337" cy="142081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9811" y="30748"/>
            <a:ext cx="1066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Syntax" panose="020B0500000000000000" pitchFamily="34" charset="0"/>
              </a:rPr>
              <a:t>Goal #2</a:t>
            </a:r>
            <a:endParaRPr lang="en-US" sz="33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Syntax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465" y="1232807"/>
            <a:ext cx="11231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Help to show students the importance of completing their respective goals/programs through student success stories and the #</a:t>
            </a:r>
            <a:r>
              <a:rPr lang="en-US" b="1" dirty="0" err="1"/>
              <a:t>iCAN</a:t>
            </a:r>
            <a:r>
              <a:rPr lang="en-US" b="1" dirty="0"/>
              <a:t> Become </a:t>
            </a:r>
            <a:r>
              <a:rPr lang="en-US" b="1" dirty="0" smtClean="0"/>
              <a:t>campaign.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122465" y="1879138"/>
            <a:ext cx="11699421" cy="4472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a typeface="Times New Roman" panose="02020603050405020304" pitchFamily="18" charset="0"/>
              </a:rPr>
              <a:t>Promote and leverage studies and successes of students, faculty and staff through presentations, social media, marketing collateral and media relations</a:t>
            </a:r>
            <a:r>
              <a:rPr lang="en-US" sz="1600" dirty="0" smtClean="0">
                <a:ea typeface="Times New Roman" panose="02020603050405020304" pitchFamily="18" charset="0"/>
              </a:rPr>
              <a:t>.</a:t>
            </a:r>
            <a:r>
              <a:rPr lang="en-US" sz="1600" dirty="0">
                <a:ea typeface="Times New Roman" panose="02020603050405020304" pitchFamily="18" charset="0"/>
              </a:rPr>
              <a:t> </a:t>
            </a:r>
            <a:endParaRPr lang="en-US" sz="1600" dirty="0" smtClean="0"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600" dirty="0"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a typeface="Times New Roman" panose="02020603050405020304" pitchFamily="18" charset="0"/>
              </a:rPr>
              <a:t>Proactively pitch newsworthy stories to media as they occur, creating a presence in local media outlets to attract qualified and diverse student population.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a typeface="Times New Roman" panose="02020603050405020304" pitchFamily="18" charset="0"/>
              </a:rPr>
              <a:t> 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a typeface="Times New Roman" panose="02020603050405020304" pitchFamily="18" charset="0"/>
              </a:rPr>
              <a:t>Purchase </a:t>
            </a:r>
            <a:r>
              <a:rPr lang="en-US" sz="1600" dirty="0" smtClean="0">
                <a:ea typeface="Times New Roman" panose="02020603050405020304" pitchFamily="18" charset="0"/>
              </a:rPr>
              <a:t>print, web and commercial </a:t>
            </a:r>
            <a:r>
              <a:rPr lang="en-US" sz="1600" dirty="0">
                <a:ea typeface="Times New Roman" panose="02020603050405020304" pitchFamily="18" charset="0"/>
              </a:rPr>
              <a:t>advertising in local </a:t>
            </a:r>
            <a:r>
              <a:rPr lang="en-US" sz="1600" dirty="0" smtClean="0">
                <a:ea typeface="Times New Roman" panose="02020603050405020304" pitchFamily="18" charset="0"/>
              </a:rPr>
              <a:t>media:</a:t>
            </a:r>
            <a:endParaRPr lang="en-US" sz="1600" dirty="0"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ea typeface="Times New Roman" panose="02020603050405020304" pitchFamily="18" charset="0"/>
              </a:rPr>
              <a:t>30-second </a:t>
            </a:r>
            <a:r>
              <a:rPr lang="en-US" sz="1600" dirty="0">
                <a:ea typeface="Times New Roman" panose="02020603050405020304" pitchFamily="18" charset="0"/>
              </a:rPr>
              <a:t>commercials (in English and Spanish</a:t>
            </a:r>
            <a:r>
              <a:rPr lang="en-US" sz="1600" dirty="0" smtClean="0">
                <a:ea typeface="Times New Roman" panose="02020603050405020304" pitchFamily="18" charset="0"/>
              </a:rPr>
              <a:t>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ea typeface="Times New Roman" panose="02020603050405020304" pitchFamily="18" charset="0"/>
              </a:rPr>
              <a:t>Bus Ads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ea typeface="Times New Roman" panose="02020603050405020304" pitchFamily="18" charset="0"/>
              </a:rPr>
              <a:t>Facebook/Instagram</a:t>
            </a:r>
            <a:endParaRPr lang="en-US" sz="1600" dirty="0"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i="1" dirty="0" smtClean="0">
                <a:ea typeface="Times New Roman" panose="02020603050405020304" pitchFamily="18" charset="0"/>
              </a:rPr>
              <a:t>Spectrum </a:t>
            </a:r>
            <a:r>
              <a:rPr lang="en-US" sz="1600" i="1" dirty="0">
                <a:ea typeface="Times New Roman" panose="02020603050405020304" pitchFamily="18" charset="0"/>
              </a:rPr>
              <a:t>Magazine</a:t>
            </a:r>
            <a:endParaRPr lang="en-US" sz="1600" dirty="0"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i="1" dirty="0">
                <a:ea typeface="Times New Roman" panose="02020603050405020304" pitchFamily="18" charset="0"/>
              </a:rPr>
              <a:t>Climate Magazine</a:t>
            </a:r>
            <a:endParaRPr lang="en-US" sz="1600" dirty="0"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i="1" dirty="0">
                <a:ea typeface="Times New Roman" panose="02020603050405020304" pitchFamily="18" charset="0"/>
              </a:rPr>
              <a:t>San Mateo Daily Journal</a:t>
            </a:r>
            <a:endParaRPr lang="en-US" sz="1600" dirty="0"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a typeface="Times New Roman" panose="02020603050405020304" pitchFamily="18" charset="0"/>
              </a:rPr>
              <a:t>Redwood City Chamber of Commerce Community </a:t>
            </a:r>
            <a:r>
              <a:rPr lang="en-US" sz="1600" dirty="0" smtClean="0">
                <a:ea typeface="Times New Roman" panose="02020603050405020304" pitchFamily="18" charset="0"/>
              </a:rPr>
              <a:t>Guide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endParaRPr lang="en-US" sz="1600" dirty="0"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a typeface="Times New Roman" panose="02020603050405020304" pitchFamily="18" charset="0"/>
              </a:rPr>
              <a:t>Distribute marketing materials to target market: brochures, direct mailers</a:t>
            </a:r>
            <a:r>
              <a:rPr lang="en-US" sz="1600" dirty="0" smtClean="0">
                <a:ea typeface="Times New Roman" panose="02020603050405020304" pitchFamily="18" charset="0"/>
              </a:rPr>
              <a:t>,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ea typeface="Times New Roman" panose="02020603050405020304" pitchFamily="18" charset="0"/>
              </a:rPr>
              <a:t> </a:t>
            </a:r>
            <a:r>
              <a:rPr lang="en-US" sz="1600" dirty="0">
                <a:ea typeface="Times New Roman" panose="02020603050405020304" pitchFamily="18" charset="0"/>
              </a:rPr>
              <a:t>schedule, catalogs, giveaways, fact sheets, holiday cards.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003" y="2946076"/>
            <a:ext cx="5230297" cy="33485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9879"/>
            <a:ext cx="12196512" cy="129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68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3045</TotalTime>
  <Words>999</Words>
  <Application>Microsoft Office PowerPoint</Application>
  <PresentationFormat>Widescreen</PresentationFormat>
  <Paragraphs>228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Symbol</vt:lpstr>
      <vt:lpstr>Syntax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SMCCD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Rodriguez, Megan</dc:creator>
  <cp:lastModifiedBy>Garcia, Jose A</cp:lastModifiedBy>
  <cp:revision>137</cp:revision>
  <dcterms:created xsi:type="dcterms:W3CDTF">2015-08-26T22:52:00Z</dcterms:created>
  <dcterms:modified xsi:type="dcterms:W3CDTF">2016-04-06T19:25:33Z</dcterms:modified>
</cp:coreProperties>
</file>