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 id="2147484019" r:id="rId7"/>
    <p:sldMasterId id="2147484062" r:id="rId8"/>
  </p:sldMasterIdLst>
  <p:notesMasterIdLst>
    <p:notesMasterId r:id="rId24"/>
  </p:notesMasterIdLst>
  <p:handoutMasterIdLst>
    <p:handoutMasterId r:id="rId25"/>
  </p:handoutMasterIdLst>
  <p:sldIdLst>
    <p:sldId id="541" r:id="rId9"/>
    <p:sldId id="544" r:id="rId10"/>
    <p:sldId id="546" r:id="rId11"/>
    <p:sldId id="549" r:id="rId12"/>
    <p:sldId id="551" r:id="rId13"/>
    <p:sldId id="554" r:id="rId14"/>
    <p:sldId id="537" r:id="rId15"/>
    <p:sldId id="515" r:id="rId16"/>
    <p:sldId id="517" r:id="rId17"/>
    <p:sldId id="516" r:id="rId18"/>
    <p:sldId id="519" r:id="rId19"/>
    <p:sldId id="522" r:id="rId20"/>
    <p:sldId id="527" r:id="rId21"/>
    <p:sldId id="530" r:id="rId22"/>
    <p:sldId id="53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89046" autoAdjust="0"/>
  </p:normalViewPr>
  <p:slideViewPr>
    <p:cSldViewPr snapToGrid="0" showGuides="1">
      <p:cViewPr varScale="1">
        <p:scale>
          <a:sx n="102" d="100"/>
          <a:sy n="102" d="100"/>
        </p:scale>
        <p:origin x="2262" y="114"/>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outlineViewPr>
    <p:cViewPr>
      <p:scale>
        <a:sx n="33" d="100"/>
        <a:sy n="33" d="100"/>
      </p:scale>
      <p:origin x="0" y="3019"/>
    </p:cViewPr>
  </p:outlin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63" d="100"/>
          <a:sy n="63" d="100"/>
        </p:scale>
        <p:origin x="-3115" y="-77"/>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11/3/2016</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11/3/2016</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UCSF’s Neurodiagnostic leadership team is looking to partner with other Bay Area Neurodiagnostic leaders to discuss the rapid changes in EEG Technology and the future of the EEG Technologist profession.</a:t>
            </a:r>
          </a:p>
          <a:p>
            <a:pPr marL="171450" indent="-171450">
              <a:buFont typeface="Arial" panose="020B0604020202020204" pitchFamily="34" charset="0"/>
              <a:buChar char="•"/>
            </a:pPr>
            <a:r>
              <a:rPr lang="en-US" sz="1200" dirty="0"/>
              <a:t>The </a:t>
            </a:r>
            <a:r>
              <a:rPr lang="en-US" sz="1200" i="1" dirty="0"/>
              <a:t>2016 Bay Area EEG Technologist Survey</a:t>
            </a:r>
            <a:r>
              <a:rPr lang="en-US" sz="1200" dirty="0"/>
              <a:t> is the first step in kicking off this collaborative effort.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UCSF sponsored the survey and engaged Romanoff Consulting to conduct the survey.</a:t>
            </a:r>
          </a:p>
          <a:p>
            <a:endParaRPr lang="en-US" dirty="0"/>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05098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smtClean="0">
                <a:solidFill>
                  <a:prstClr val="black"/>
                </a:solidFill>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solidFill>
                  <a:prstClr val="black"/>
                </a:solidFill>
                <a:latin typeface="Arial" pitchFamily="34" charset="0"/>
                <a:cs typeface="Arial" pitchFamily="34" charset="0"/>
              </a:rPr>
              <a:pPr algn="l"/>
              <a:t>11/3/2016</a:t>
            </a:fld>
            <a:endParaRPr lang="en-US" sz="6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solidFill>
                  <a:prstClr val="black"/>
                </a:solidFill>
                <a:latin typeface="Arial" pitchFamily="34" charset="0"/>
                <a:cs typeface="Arial" pitchFamily="34" charset="0"/>
              </a:rPr>
              <a:pPr/>
              <a:t>15</a:t>
            </a:fld>
            <a:endParaRPr lang="en-US" sz="6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28048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slice of the pie, coded by a number in the key, represents a medical center. Three organizations dominate the number of EEG Technologists employed, while all other organizations employ 1-6%, with some medical centers not employing any full time EEG Technologists.</a:t>
            </a:r>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254674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bar represents a medical center, coded by a number, and the bar height represents the number of procedures / modalities performed in each Medical Center.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Medical Centers appear to fall into one of two groups: either they perform three or less of the procedures, or seven or more.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Seven organizations perform two to three of the procedures / modalities.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of those seven organizations perform only the following procedures: EEG-Electroencephalography, EEG-Continuous EEG/ICU, Ambulatory EEG.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Four organizations perform seven or more procedures / modalities.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medical center performs 11 of the 12 types of EEG procedures surveyed.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14732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large spread in journey level EEG Technologist salary ranges amongst the participating organizations – differing by over $20 per hour.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 organizations provided data on their Journey Level EEG Technologist salary range. Displayed is the average salary range data for the following variables: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Salary Range Minimum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Salary Range Midpoint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Salary Range Maximum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Increase from Range Minimum to Midpoint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Increase from Range Midpoint to Maximum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409114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Six medical centers hired a graduate of a formal training program of the 11 that reported data. The most common formal training program that four organizations listed was the Institute of Health Sciences and the Kaiser Permanente School of Allied Health Sciences (KPSAHS). Other training programs listed were Stanford Hospital, the Larry Head Institute training program, and the Orange Coast County EEG Technology Program.</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 Placement in Clinical Rotations</a:t>
            </a:r>
          </a:p>
          <a:p>
            <a:r>
              <a:rPr lang="en-US" sz="1200" kern="1200" dirty="0">
                <a:solidFill>
                  <a:schemeClr val="tx1"/>
                </a:solidFill>
                <a:effectLst/>
                <a:latin typeface="+mn-lt"/>
                <a:ea typeface="+mn-ea"/>
                <a:cs typeface="+mn-cs"/>
              </a:rPr>
              <a:t>Three organizations accept ND / Sleep students for clinical rotations and nine do not. Five reported they would be willing to host additional students</a:t>
            </a:r>
            <a:r>
              <a:rPr lang="en-US" sz="1200" kern="1200" baseline="0" dirty="0">
                <a:solidFill>
                  <a:schemeClr val="tx1"/>
                </a:solidFill>
                <a:effectLst/>
                <a:latin typeface="+mn-lt"/>
                <a:ea typeface="+mn-ea"/>
                <a:cs typeface="+mn-cs"/>
              </a:rPr>
              <a:t> and f</a:t>
            </a:r>
            <a:r>
              <a:rPr lang="en-US" sz="1200" kern="1200" dirty="0">
                <a:solidFill>
                  <a:schemeClr val="tx1"/>
                </a:solidFill>
                <a:effectLst/>
                <a:latin typeface="+mn-lt"/>
                <a:ea typeface="+mn-ea"/>
                <a:cs typeface="+mn-cs"/>
              </a:rPr>
              <a:t>our did not answer. Medical centers interested in hosting more students reported they are willing to accept one to two students per semester.</a:t>
            </a:r>
          </a:p>
        </p:txBody>
      </p:sp>
      <p:sp>
        <p:nvSpPr>
          <p:cNvPr id="4" name="Slide Number Placeholder 3"/>
          <p:cNvSpPr>
            <a:spLocks noGrp="1"/>
          </p:cNvSpPr>
          <p:nvPr>
            <p:ph type="sldNum" sz="quarter" idx="10"/>
          </p:nvPr>
        </p:nvSpPr>
        <p:spPr/>
        <p:txBody>
          <a:bodyPr/>
          <a:lstStyle/>
          <a:p>
            <a:fld id="{C08D4732-7296-4850-AE35-FB9CC3FF43BE}"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229351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smtClean="0">
                <a:solidFill>
                  <a:prstClr val="black"/>
                </a:solidFill>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solidFill>
                  <a:prstClr val="black"/>
                </a:solidFill>
                <a:latin typeface="Arial" pitchFamily="34" charset="0"/>
                <a:cs typeface="Arial" pitchFamily="34" charset="0"/>
              </a:rPr>
              <a:pPr algn="l"/>
              <a:t>11/3/2016</a:t>
            </a:fld>
            <a:endParaRPr lang="en-US" sz="6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solidFill>
                  <a:prstClr val="black"/>
                </a:solidFill>
                <a:latin typeface="Arial" pitchFamily="34" charset="0"/>
                <a:cs typeface="Arial" pitchFamily="34" charset="0"/>
              </a:rPr>
              <a:pPr/>
              <a:t>7</a:t>
            </a:fld>
            <a:endParaRPr lang="en-US" sz="6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What is needed is an AAS</a:t>
            </a:r>
            <a:r>
              <a:rPr lang="en-US" baseline="0" dirty="0" smtClean="0"/>
              <a:t> program for ND in the Bay Area</a:t>
            </a: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C42E0C7F-6DAC-47DD-8854-225EC8A3D33F}" type="datetime1">
              <a:rPr lang="en-US" smtClean="0">
                <a:latin typeface="Arial" pitchFamily="34" charset="0"/>
                <a:cs typeface="Arial" pitchFamily="34" charset="0"/>
              </a:rPr>
              <a:t>11/3/2016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92842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55DFE8BD-1541-4B4E-8975-ED1C62C63A53}" type="datetime1">
              <a:rPr lang="en-US" smtClean="0">
                <a:latin typeface="Arial" pitchFamily="34" charset="0"/>
                <a:cs typeface="Arial" pitchFamily="34" charset="0"/>
              </a:rPr>
              <a:t>11/3/2016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005474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11/3/2016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11/3/2016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11/3/2016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11/3/2016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11/3/2016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11/3/2016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54768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11/3/2016</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11/3/2016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11/3/2016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11/3/2016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11/3/2016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11/3/2016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11/3/2016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11/3/2016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11/3/2016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11/3/2016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11/3/2016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11/3/2016</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11/3/2016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11/3/2016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11/3/2016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11/3/2016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11/3/2016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11/3/2016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11/3/2016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11/3/2016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11/3/2016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11/3/2016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solidFill>
                  <a:prstClr val="white"/>
                </a:solidFill>
              </a:rPr>
              <a:pPr/>
              <a:t>11/3/2016</a:t>
            </a:fld>
            <a:endParaRPr lang="en-US" dirty="0">
              <a:solidFill>
                <a:prstClr val="white"/>
              </a:solidFill>
            </a:endParaRPr>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371296383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prstClr val="white"/>
                </a:solidFill>
              </a:rPr>
              <a:pPr/>
              <a:t>11/3/2016</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0965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solidFill>
                  <a:prstClr val="white"/>
                </a:solidFill>
              </a:rPr>
              <a:pPr/>
              <a:t>11/3/2016</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02117804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solidFill>
                  <a:prstClr val="white"/>
                </a:solidFill>
              </a:rPr>
              <a:pPr/>
              <a:t>11/3/2016</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63279369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solidFill>
                  <a:prstClr val="white"/>
                </a:solidFill>
              </a:rPr>
              <a:pPr/>
              <a:t>11/3/2016</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09418336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solidFill>
                  <a:prstClr val="white"/>
                </a:solidFill>
              </a:rPr>
              <a:pPr/>
              <a:t>11/3/2016</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02776370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solidFill>
                  <a:srgbClr val="FFFFFF"/>
                </a:solidFill>
              </a:rPr>
              <a:pPr/>
              <a:t>11/3/2016</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solidFill>
                  <a:srgbClr val="FFFFFF"/>
                </a:solidFill>
              </a:rPr>
              <a:t>Presentation Title and/or Sub Brand Name Here</a:t>
            </a:r>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69783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solidFill>
                  <a:prstClr val="white"/>
                </a:solidFill>
              </a:rPr>
              <a:pPr/>
              <a:t>11/3/2016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15813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solidFill>
                  <a:prstClr val="white"/>
                </a:solidFill>
              </a:rPr>
              <a:pPr/>
              <a:t>11/3/2016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85651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11/3/2016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solidFill>
                  <a:prstClr val="white"/>
                </a:solidFill>
              </a:rPr>
              <a:pPr/>
              <a:t>11/3/2016</a:t>
            </a:fld>
            <a:endParaRPr lang="en-US" dirty="0">
              <a:solidFill>
                <a:prstClr val="white"/>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452072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solidFill>
                  <a:prstClr val="white"/>
                </a:solidFill>
              </a:rPr>
              <a:pPr/>
              <a:t>11/3/2016</a:t>
            </a:fld>
            <a:endParaRPr lang="en-US" dirty="0">
              <a:solidFill>
                <a:prstClr val="white"/>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73637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solidFill>
                  <a:prstClr val="white"/>
                </a:solidFill>
              </a:rPr>
              <a:pPr/>
              <a:t>11/3/2016</a:t>
            </a:fld>
            <a:endParaRPr lang="en-US" dirty="0">
              <a:solidFill>
                <a:prstClr val="white"/>
              </a:solidFill>
            </a:endParaRPr>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282733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solidFill>
                  <a:prstClr val="white"/>
                </a:solidFill>
              </a:rPr>
              <a:pPr/>
              <a:t>11/3/2016</a:t>
            </a:fld>
            <a:endParaRPr lang="en-US" dirty="0">
              <a:solidFill>
                <a:prstClr val="white"/>
              </a:solidFill>
            </a:endParaRPr>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361635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solidFill>
                  <a:prstClr val="white"/>
                </a:solidFill>
              </a:rPr>
              <a:pPr/>
              <a:t>11/3/2016</a:t>
            </a:fld>
            <a:endParaRPr lang="en-US" dirty="0">
              <a:solidFill>
                <a:prstClr val="white"/>
              </a:solidFill>
            </a:endParaRPr>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920257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142627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29220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57197853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prstClr val="white"/>
              </a:solidFill>
              <a:latin typeface="Arial"/>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28114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14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11/3/2016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598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106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463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628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37857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726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183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6211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4642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A50021"/>
                </a:solidFill>
              </a:defRPr>
            </a:lvl1pPr>
          </a:lstStyle>
          <a:p>
            <a:r>
              <a:rPr lang="en-US" i="1" dirty="0"/>
              <a:t>– Romanoff Consulting –</a:t>
            </a:r>
            <a:endParaRPr lang="en-US" dirty="0"/>
          </a:p>
        </p:txBody>
      </p:sp>
      <p:sp>
        <p:nvSpPr>
          <p:cNvPr id="6" name="Slide Number Placeholder 5"/>
          <p:cNvSpPr>
            <a:spLocks noGrp="1"/>
          </p:cNvSpPr>
          <p:nvPr>
            <p:ph type="sldNum" sz="quarter" idx="12"/>
          </p:nvPr>
        </p:nvSpPr>
        <p:spPr/>
        <p:txBody>
          <a:body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CSFMCLogo_1cl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8748" y="6435090"/>
            <a:ext cx="1035844" cy="207645"/>
          </a:xfrm>
          <a:prstGeom prst="rect">
            <a:avLst/>
          </a:prstGeom>
          <a:noFill/>
          <a:ln>
            <a:noFill/>
          </a:ln>
        </p:spPr>
      </p:pic>
    </p:spTree>
    <p:extLst>
      <p:ext uri="{BB962C8B-B14F-4D97-AF65-F5344CB8AC3E}">
        <p14:creationId xmlns:p14="http://schemas.microsoft.com/office/powerpoint/2010/main" val="396655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11/3/2016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4.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8" r:id="rId24"/>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11/3/2016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solidFill>
                  <a:prstClr val="white"/>
                </a:solidFill>
              </a:rPr>
              <a:pPr/>
              <a:t>11/3/2016</a:t>
            </a:fld>
            <a:endParaRPr lang="en-US" dirty="0">
              <a:solidFill>
                <a:prstClr val="white"/>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solidFill>
                  <a:prstClr val="white"/>
                </a:solidFill>
              </a:rPr>
              <a:t>Presentation Title and/or Sub Brand Name Here</a:t>
            </a:r>
            <a:endParaRPr lang="en-US" dirty="0">
              <a:solidFill>
                <a:prstClr val="white"/>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10945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358B6-63F2-489E-9436-63EF9341B582}" type="datetimeFigureOut">
              <a:rPr lang="en-US" smtClean="0">
                <a:solidFill>
                  <a:prstClr val="black">
                    <a:tint val="75000"/>
                  </a:prstClr>
                </a:solidFill>
              </a:rPr>
              <a:pPr/>
              <a:t>11/3/2016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BF502-76F5-455A-BC03-2E1A658E34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83832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0.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09647" y="5324271"/>
            <a:ext cx="2139736" cy="1083411"/>
          </a:xfrm>
          <a:prstGeom prst="rect">
            <a:avLst/>
          </a:prstGeom>
        </p:spPr>
      </p:pic>
      <p:pic>
        <p:nvPicPr>
          <p:cNvPr id="8" name="Picture 7"/>
          <p:cNvPicPr>
            <a:picLocks noChangeAspect="1"/>
          </p:cNvPicPr>
          <p:nvPr/>
        </p:nvPicPr>
        <p:blipFill>
          <a:blip r:embed="rId4"/>
          <a:stretch>
            <a:fillRect/>
          </a:stretch>
        </p:blipFill>
        <p:spPr>
          <a:xfrm>
            <a:off x="1301100" y="5162315"/>
            <a:ext cx="2558518" cy="1407325"/>
          </a:xfrm>
          <a:prstGeom prst="rect">
            <a:avLst/>
          </a:prstGeom>
        </p:spPr>
      </p:pic>
      <p:pic>
        <p:nvPicPr>
          <p:cNvPr id="9" name="Picture 8"/>
          <p:cNvPicPr>
            <a:picLocks noChangeAspect="1"/>
          </p:cNvPicPr>
          <p:nvPr/>
        </p:nvPicPr>
        <p:blipFill>
          <a:blip r:embed="rId5"/>
          <a:stretch>
            <a:fillRect/>
          </a:stretch>
        </p:blipFill>
        <p:spPr>
          <a:xfrm>
            <a:off x="152400" y="320012"/>
            <a:ext cx="8442959" cy="4688513"/>
          </a:xfrm>
          <a:prstGeom prst="rect">
            <a:avLst/>
          </a:prstGeom>
        </p:spPr>
      </p:pic>
    </p:spTree>
    <p:extLst>
      <p:ext uri="{BB962C8B-B14F-4D97-AF65-F5344CB8AC3E}">
        <p14:creationId xmlns:p14="http://schemas.microsoft.com/office/powerpoint/2010/main" val="405478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00" y="267998"/>
            <a:ext cx="7429499" cy="575094"/>
          </a:xfrm>
        </p:spPr>
        <p:txBody>
          <a:bodyPr/>
          <a:lstStyle/>
          <a:p>
            <a:r>
              <a:rPr lang="en-US" dirty="0" smtClean="0">
                <a:solidFill>
                  <a:schemeClr val="tx2"/>
                </a:solidFill>
              </a:rPr>
              <a:t>Current State – What’s at Stake?</a:t>
            </a:r>
            <a:endParaRPr lang="en-US" dirty="0">
              <a:solidFill>
                <a:schemeClr val="tx2"/>
              </a:solidFill>
            </a:endParaRPr>
          </a:p>
        </p:txBody>
      </p:sp>
      <p:sp>
        <p:nvSpPr>
          <p:cNvPr id="3" name="Content Placeholder 2"/>
          <p:cNvSpPr>
            <a:spLocks noGrp="1"/>
          </p:cNvSpPr>
          <p:nvPr>
            <p:ph idx="1"/>
          </p:nvPr>
        </p:nvSpPr>
        <p:spPr>
          <a:xfrm>
            <a:off x="878920" y="1112521"/>
            <a:ext cx="7429499" cy="4262846"/>
          </a:xfrm>
        </p:spPr>
        <p:txBody>
          <a:bodyPr>
            <a:normAutofit fontScale="92500" lnSpcReduction="20000"/>
          </a:bodyPr>
          <a:lstStyle/>
          <a:p>
            <a:pPr marL="0" indent="0">
              <a:buNone/>
            </a:pPr>
            <a:r>
              <a:rPr lang="en-US" dirty="0" smtClean="0">
                <a:solidFill>
                  <a:schemeClr val="tx2"/>
                </a:solidFill>
              </a:rPr>
              <a:t>Uphill climb</a:t>
            </a:r>
          </a:p>
          <a:p>
            <a:pPr marL="511175" indent="-342900"/>
            <a:r>
              <a:rPr lang="en-US" dirty="0" smtClean="0">
                <a:solidFill>
                  <a:schemeClr val="tx2"/>
                </a:solidFill>
              </a:rPr>
              <a:t>National Shortage of credentialed and formally trained ND Technologists in the field</a:t>
            </a:r>
          </a:p>
          <a:p>
            <a:pPr marL="511175" indent="-342900"/>
            <a:r>
              <a:rPr lang="en-US" dirty="0" smtClean="0">
                <a:solidFill>
                  <a:schemeClr val="tx2"/>
                </a:solidFill>
              </a:rPr>
              <a:t>Staffing shortages impact patient safety and quality </a:t>
            </a:r>
            <a:r>
              <a:rPr lang="en-US" dirty="0">
                <a:solidFill>
                  <a:schemeClr val="tx2"/>
                </a:solidFill>
              </a:rPr>
              <a:t>patient care outcomes </a:t>
            </a:r>
            <a:endParaRPr lang="en-US" dirty="0" smtClean="0">
              <a:solidFill>
                <a:schemeClr val="tx2"/>
              </a:solidFill>
            </a:endParaRPr>
          </a:p>
          <a:p>
            <a:pPr marL="511175" indent="-342900"/>
            <a:r>
              <a:rPr lang="en-US" dirty="0" smtClean="0">
                <a:solidFill>
                  <a:schemeClr val="tx2"/>
                </a:solidFill>
              </a:rPr>
              <a:t>Aging workforce heading towards retirement </a:t>
            </a:r>
          </a:p>
          <a:p>
            <a:pPr marL="511175" indent="-342900"/>
            <a:r>
              <a:rPr lang="en-US" dirty="0" smtClean="0">
                <a:solidFill>
                  <a:schemeClr val="tx2"/>
                </a:solidFill>
              </a:rPr>
              <a:t>Increased demands on skill </a:t>
            </a:r>
            <a:r>
              <a:rPr lang="en-US" dirty="0">
                <a:solidFill>
                  <a:schemeClr val="tx2"/>
                </a:solidFill>
              </a:rPr>
              <a:t>set </a:t>
            </a:r>
            <a:endParaRPr lang="en-US" dirty="0" smtClean="0">
              <a:solidFill>
                <a:schemeClr val="tx2"/>
              </a:solidFill>
            </a:endParaRPr>
          </a:p>
          <a:p>
            <a:pPr marL="511175" indent="-342900"/>
            <a:r>
              <a:rPr lang="en-US" dirty="0" smtClean="0">
                <a:solidFill>
                  <a:schemeClr val="tx2"/>
                </a:solidFill>
              </a:rPr>
              <a:t>Tightened </a:t>
            </a:r>
            <a:r>
              <a:rPr lang="en-US" dirty="0">
                <a:solidFill>
                  <a:schemeClr val="tx2"/>
                </a:solidFill>
              </a:rPr>
              <a:t>standards of practice in organizations in terms of demonstrating </a:t>
            </a:r>
            <a:r>
              <a:rPr lang="en-US" dirty="0" smtClean="0">
                <a:solidFill>
                  <a:schemeClr val="tx2"/>
                </a:solidFill>
              </a:rPr>
              <a:t>training and competency</a:t>
            </a:r>
          </a:p>
          <a:p>
            <a:pPr marL="511175" indent="-342900"/>
            <a:r>
              <a:rPr lang="en-US" dirty="0" smtClean="0">
                <a:solidFill>
                  <a:schemeClr val="tx2"/>
                </a:solidFill>
              </a:rPr>
              <a:t>Credentialing requirements </a:t>
            </a:r>
            <a:r>
              <a:rPr lang="en-US" dirty="0">
                <a:solidFill>
                  <a:schemeClr val="tx2"/>
                </a:solidFill>
              </a:rPr>
              <a:t>are changing </a:t>
            </a:r>
            <a:endParaRPr lang="en-US" dirty="0" smtClean="0">
              <a:solidFill>
                <a:schemeClr val="tx2"/>
              </a:solidFill>
            </a:endParaRPr>
          </a:p>
          <a:p>
            <a:pPr marL="800100" lvl="1" indent="-342900"/>
            <a:r>
              <a:rPr lang="en-US" dirty="0" smtClean="0">
                <a:solidFill>
                  <a:schemeClr val="tx2"/>
                </a:solidFill>
              </a:rPr>
              <a:t>Phase-Out of Pathway IV</a:t>
            </a:r>
          </a:p>
          <a:p>
            <a:pPr marL="800100" lvl="1" indent="-342900"/>
            <a:r>
              <a:rPr lang="en-US" dirty="0" smtClean="0">
                <a:solidFill>
                  <a:schemeClr val="tx2"/>
                </a:solidFill>
              </a:rPr>
              <a:t>Requirement of A.S. degree</a:t>
            </a:r>
            <a:r>
              <a:rPr lang="en-US" dirty="0">
                <a:solidFill>
                  <a:schemeClr val="tx2"/>
                </a:solidFill>
              </a:rPr>
              <a:t/>
            </a:r>
            <a:br>
              <a:rPr lang="en-US" dirty="0">
                <a:solidFill>
                  <a:schemeClr val="tx2"/>
                </a:solidFill>
              </a:rPr>
            </a:br>
            <a:endParaRPr lang="en-US" b="1" dirty="0" smtClean="0">
              <a:solidFill>
                <a:schemeClr val="tx2"/>
              </a:solidFill>
            </a:endParaRPr>
          </a:p>
          <a:p>
            <a:pPr lvl="1"/>
            <a:endParaRPr lang="en-US" b="1" dirty="0" smtClean="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3666802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1045992"/>
          </a:xfrm>
        </p:spPr>
        <p:txBody>
          <a:bodyPr/>
          <a:lstStyle/>
          <a:p>
            <a:r>
              <a:rPr lang="en-US" dirty="0" smtClean="0"/>
              <a:t>Supporting California and the Bay Area through an NDT Associate’s Program</a:t>
            </a:r>
            <a:endParaRPr lang="en-US" dirty="0"/>
          </a:p>
        </p:txBody>
      </p:sp>
      <p:sp>
        <p:nvSpPr>
          <p:cNvPr id="5" name="TextBox 4"/>
          <p:cNvSpPr txBox="1"/>
          <p:nvPr/>
        </p:nvSpPr>
        <p:spPr bwMode="auto">
          <a:xfrm>
            <a:off x="777240" y="1722120"/>
            <a:ext cx="7101840" cy="5678478"/>
          </a:xfrm>
          <a:prstGeom prst="rect">
            <a:avLst/>
          </a:prstGeom>
          <a:noFill/>
          <a:ln w="19050" algn="ctr">
            <a:noFill/>
            <a:miter lim="800000"/>
            <a:headEnd/>
            <a:tailEnd/>
          </a:ln>
        </p:spPr>
        <p:txBody>
          <a:bodyPr wrap="square" lIns="0" tIns="0" rIns="0" bIns="0" rtlCol="0">
            <a:spAutoFit/>
          </a:bodyPr>
          <a:lstStyle/>
          <a:p>
            <a:pPr marL="342900" indent="-342900">
              <a:lnSpc>
                <a:spcPct val="150000"/>
              </a:lnSpc>
              <a:buFont typeface="Arial" panose="020B0604020202020204" pitchFamily="34" charset="0"/>
              <a:buChar char="•"/>
            </a:pPr>
            <a:r>
              <a:rPr lang="en-US" dirty="0" smtClean="0">
                <a:latin typeface="+mj-lt"/>
              </a:rPr>
              <a:t>Ensure a pipeline of qualified, credentialed candidates</a:t>
            </a:r>
            <a:endParaRPr lang="en-US" dirty="0">
              <a:latin typeface="+mj-lt"/>
            </a:endParaRPr>
          </a:p>
          <a:p>
            <a:pPr marL="342900" indent="-342900">
              <a:lnSpc>
                <a:spcPct val="150000"/>
              </a:lnSpc>
              <a:buFont typeface="Arial" panose="020B0604020202020204" pitchFamily="34" charset="0"/>
              <a:buChar char="•"/>
            </a:pPr>
            <a:r>
              <a:rPr lang="en-US" dirty="0" smtClean="0">
                <a:latin typeface="+mj-lt"/>
              </a:rPr>
              <a:t>Hub of training for Northern California and the west coast</a:t>
            </a:r>
            <a:endParaRPr lang="en-US" dirty="0">
              <a:latin typeface="+mj-lt"/>
            </a:endParaRPr>
          </a:p>
          <a:p>
            <a:pPr marL="342900" indent="-342900">
              <a:lnSpc>
                <a:spcPct val="150000"/>
              </a:lnSpc>
              <a:buFont typeface="Arial" panose="020B0604020202020204" pitchFamily="34" charset="0"/>
              <a:buChar char="•"/>
            </a:pPr>
            <a:r>
              <a:rPr lang="en-US" dirty="0" smtClean="0">
                <a:latin typeface="+mj-lt"/>
              </a:rPr>
              <a:t>Position the Bay Area as a center of excellence in Neurodiagnostic services</a:t>
            </a:r>
          </a:p>
          <a:p>
            <a:pPr marL="342900" indent="-342900">
              <a:lnSpc>
                <a:spcPct val="150000"/>
              </a:lnSpc>
              <a:buFont typeface="Arial" panose="020B0604020202020204" pitchFamily="34" charset="0"/>
              <a:buChar char="•"/>
            </a:pPr>
            <a:r>
              <a:rPr lang="en-US" dirty="0" smtClean="0">
                <a:latin typeface="+mj-lt"/>
              </a:rPr>
              <a:t>Provide </a:t>
            </a:r>
            <a:r>
              <a:rPr lang="en-US" dirty="0">
                <a:latin typeface="+mj-lt"/>
              </a:rPr>
              <a:t>best-in-class didactic, clinical, and laboratory training to Neurodiagnostic </a:t>
            </a:r>
            <a:r>
              <a:rPr lang="en-US" dirty="0" smtClean="0">
                <a:latin typeface="+mj-lt"/>
              </a:rPr>
              <a:t>students, utilizing proven curriculum </a:t>
            </a:r>
            <a:endParaRPr lang="en-US" dirty="0">
              <a:latin typeface="+mj-lt"/>
            </a:endParaRPr>
          </a:p>
          <a:p>
            <a:pPr marL="342900" indent="-342900">
              <a:lnSpc>
                <a:spcPct val="150000"/>
              </a:lnSpc>
              <a:buFont typeface="Arial" panose="020B0604020202020204" pitchFamily="34" charset="0"/>
              <a:buChar char="•"/>
            </a:pPr>
            <a:r>
              <a:rPr lang="en-US" dirty="0">
                <a:latin typeface="+mj-lt"/>
              </a:rPr>
              <a:t>Exposure to multiple modalities including EEG, EP, IOM, NCV, LTM, EMU, </a:t>
            </a:r>
            <a:r>
              <a:rPr lang="en-US" dirty="0" smtClean="0">
                <a:latin typeface="+mj-lt"/>
              </a:rPr>
              <a:t>Sleep</a:t>
            </a:r>
          </a:p>
          <a:p>
            <a:pPr marL="342900" indent="-342900">
              <a:lnSpc>
                <a:spcPct val="150000"/>
              </a:lnSpc>
              <a:buFont typeface="Arial" panose="020B0604020202020204" pitchFamily="34" charset="0"/>
              <a:buChar char="•"/>
            </a:pPr>
            <a:r>
              <a:rPr lang="en-US" dirty="0">
                <a:latin typeface="+mj-lt"/>
              </a:rPr>
              <a:t>Supported by a network of area hospitals, like you, that provide clinical rotation sites for students  </a:t>
            </a:r>
          </a:p>
          <a:p>
            <a:pPr marL="342900" indent="-342900">
              <a:lnSpc>
                <a:spcPct val="150000"/>
              </a:lnSpc>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smtClean="0">
              <a:latin typeface="+mj-lt"/>
            </a:endParaRPr>
          </a:p>
          <a:p>
            <a:endParaRPr lang="en-US" dirty="0">
              <a:latin typeface="+mj-lt"/>
            </a:endParaRPr>
          </a:p>
          <a:p>
            <a:endParaRPr lang="en-US" dirty="0" smtClean="0">
              <a:latin typeface="+mj-lt"/>
            </a:endParaRPr>
          </a:p>
        </p:txBody>
      </p:sp>
      <p:sp>
        <p:nvSpPr>
          <p:cNvPr id="6" name="Footer Placeholder 5"/>
          <p:cNvSpPr>
            <a:spLocks noGrp="1"/>
          </p:cNvSpPr>
          <p:nvPr>
            <p:ph type="ftr" sz="quarter" idx="4294967295"/>
          </p:nvPr>
        </p:nvSpPr>
        <p:spPr>
          <a:xfrm>
            <a:off x="698681" y="6409168"/>
            <a:ext cx="4310907" cy="137980"/>
          </a:xfrm>
          <a:prstGeom prst="rect">
            <a:avLst/>
          </a:prstGeom>
        </p:spPr>
        <p:txBody>
          <a:bodyPr/>
          <a:lstStyle/>
          <a:p>
            <a:r>
              <a:rPr lang="en-US" sz="800" dirty="0" smtClean="0">
                <a:latin typeface="+mj-lt"/>
              </a:rPr>
              <a:t>Bay Area Neurodiagnostic Workforce Strategy Luncheon</a:t>
            </a:r>
            <a:endParaRPr lang="en-US" sz="800" dirty="0">
              <a:latin typeface="+mj-lt"/>
            </a:endParaRPr>
          </a:p>
        </p:txBody>
      </p:sp>
    </p:spTree>
    <p:extLst>
      <p:ext uri="{BB962C8B-B14F-4D97-AF65-F5344CB8AC3E}">
        <p14:creationId xmlns:p14="http://schemas.microsoft.com/office/powerpoint/2010/main" val="2351000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solidFill>
                  <a:schemeClr val="tx2"/>
                </a:solidFill>
              </a:rPr>
              <a:t>Optimal Program Structure</a:t>
            </a:r>
            <a:endParaRPr lang="en-US" dirty="0">
              <a:solidFill>
                <a:schemeClr val="tx2"/>
              </a:solidFill>
            </a:endParaRPr>
          </a:p>
        </p:txBody>
      </p:sp>
      <p:sp>
        <p:nvSpPr>
          <p:cNvPr id="3" name="Content Placeholder 2"/>
          <p:cNvSpPr>
            <a:spLocks noGrp="1"/>
          </p:cNvSpPr>
          <p:nvPr>
            <p:ph idx="1"/>
          </p:nvPr>
        </p:nvSpPr>
        <p:spPr>
          <a:xfrm>
            <a:off x="474909" y="1367457"/>
            <a:ext cx="8089901" cy="827104"/>
          </a:xfrm>
        </p:spPr>
        <p:txBody>
          <a:bodyPr/>
          <a:lstStyle/>
          <a:p>
            <a:r>
              <a:rPr lang="en-US" dirty="0" smtClean="0">
                <a:solidFill>
                  <a:schemeClr val="tx2"/>
                </a:solidFill>
              </a:rPr>
              <a:t>Potential program start date of Fall </a:t>
            </a:r>
            <a:r>
              <a:rPr lang="en-US" dirty="0">
                <a:solidFill>
                  <a:schemeClr val="tx2"/>
                </a:solidFill>
              </a:rPr>
              <a:t>2017 with first graduates completed spring </a:t>
            </a:r>
            <a:r>
              <a:rPr lang="en-US" dirty="0" smtClean="0">
                <a:solidFill>
                  <a:schemeClr val="tx2"/>
                </a:solidFill>
              </a:rPr>
              <a:t>2019, including credentialing period</a:t>
            </a:r>
          </a:p>
          <a:p>
            <a:r>
              <a:rPr lang="en-US" dirty="0" smtClean="0">
                <a:solidFill>
                  <a:schemeClr val="tx2"/>
                </a:solidFill>
              </a:rPr>
              <a:t>Three-year program including pre-requisites</a:t>
            </a:r>
          </a:p>
          <a:p>
            <a:r>
              <a:rPr lang="en-US" dirty="0" smtClean="0">
                <a:solidFill>
                  <a:schemeClr val="tx2"/>
                </a:solidFill>
              </a:rPr>
              <a:t>Hours </a:t>
            </a:r>
            <a:r>
              <a:rPr lang="en-US" dirty="0">
                <a:solidFill>
                  <a:schemeClr val="tx2"/>
                </a:solidFill>
              </a:rPr>
              <a:t>of instruction/hours of </a:t>
            </a:r>
            <a:r>
              <a:rPr lang="en-US" dirty="0" smtClean="0">
                <a:solidFill>
                  <a:schemeClr val="tx2"/>
                </a:solidFill>
              </a:rPr>
              <a:t>study</a:t>
            </a:r>
          </a:p>
          <a:p>
            <a:pPr lvl="1"/>
            <a:r>
              <a:rPr lang="en-US" dirty="0" smtClean="0">
                <a:solidFill>
                  <a:schemeClr val="tx2"/>
                </a:solidFill>
              </a:rPr>
              <a:t>Approximately </a:t>
            </a:r>
            <a:r>
              <a:rPr lang="en-US" dirty="0">
                <a:solidFill>
                  <a:schemeClr val="tx2"/>
                </a:solidFill>
              </a:rPr>
              <a:t>7</a:t>
            </a:r>
            <a:r>
              <a:rPr lang="en-US" dirty="0" smtClean="0">
                <a:solidFill>
                  <a:schemeClr val="tx2"/>
                </a:solidFill>
              </a:rPr>
              <a:t>00 didactic hours of instruction </a:t>
            </a:r>
          </a:p>
          <a:p>
            <a:pPr lvl="1"/>
            <a:r>
              <a:rPr lang="en-US" dirty="0" smtClean="0">
                <a:solidFill>
                  <a:schemeClr val="tx2"/>
                </a:solidFill>
              </a:rPr>
              <a:t>Approximately 1,000 hours of clinical experience</a:t>
            </a:r>
          </a:p>
          <a:p>
            <a:pPr lvl="1"/>
            <a:r>
              <a:rPr lang="en-US" dirty="0" smtClean="0">
                <a:solidFill>
                  <a:schemeClr val="tx2"/>
                </a:solidFill>
              </a:rPr>
              <a:t>It is recommended that students spend 2-3 hours of study for every hour of in class instruction</a:t>
            </a:r>
          </a:p>
          <a:p>
            <a:pPr marL="230187" lvl="1" indent="0">
              <a:buNone/>
            </a:pPr>
            <a:endParaRPr lang="en-US" dirty="0">
              <a:solidFill>
                <a:schemeClr val="tx2"/>
              </a:solidFill>
            </a:endParaRPr>
          </a:p>
        </p:txBody>
      </p:sp>
      <p:sp>
        <p:nvSpPr>
          <p:cNvPr id="4" name="Footer Placeholder 5"/>
          <p:cNvSpPr>
            <a:spLocks noGrp="1"/>
          </p:cNvSpPr>
          <p:nvPr>
            <p:ph type="ftr" sz="quarter" idx="4294967295"/>
          </p:nvPr>
        </p:nvSpPr>
        <p:spPr>
          <a:xfrm>
            <a:off x="698681" y="6409168"/>
            <a:ext cx="4310907" cy="137980"/>
          </a:xfrm>
          <a:prstGeom prst="rect">
            <a:avLst/>
          </a:prstGeom>
        </p:spPr>
        <p:txBody>
          <a:bodyPr/>
          <a:lstStyle/>
          <a:p>
            <a:r>
              <a:rPr lang="en-US" sz="800" dirty="0" smtClean="0">
                <a:latin typeface="+mj-lt"/>
              </a:rPr>
              <a:t>Bay Area Neurodiagnostic Workforce Strategy Luncheon</a:t>
            </a:r>
            <a:endParaRPr lang="en-US" sz="800" dirty="0">
              <a:latin typeface="+mj-lt"/>
            </a:endParaRPr>
          </a:p>
        </p:txBody>
      </p:sp>
    </p:spTree>
    <p:extLst>
      <p:ext uri="{BB962C8B-B14F-4D97-AF65-F5344CB8AC3E}">
        <p14:creationId xmlns:p14="http://schemas.microsoft.com/office/powerpoint/2010/main" val="15424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t>Optimal Program Structure</a:t>
            </a:r>
            <a:endParaRPr lang="en-US" dirty="0"/>
          </a:p>
        </p:txBody>
      </p:sp>
      <p:sp>
        <p:nvSpPr>
          <p:cNvPr id="3" name="Content Placeholder 2"/>
          <p:cNvSpPr>
            <a:spLocks noGrp="1"/>
          </p:cNvSpPr>
          <p:nvPr>
            <p:ph idx="1"/>
          </p:nvPr>
        </p:nvSpPr>
        <p:spPr>
          <a:xfrm>
            <a:off x="627309" y="1245536"/>
            <a:ext cx="8089901" cy="1661993"/>
          </a:xfrm>
        </p:spPr>
        <p:txBody>
          <a:bodyPr/>
          <a:lstStyle/>
          <a:p>
            <a:pPr marL="0" indent="0">
              <a:buNone/>
            </a:pPr>
            <a:r>
              <a:rPr lang="en-US" dirty="0" smtClean="0">
                <a:solidFill>
                  <a:schemeClr val="tx2"/>
                </a:solidFill>
              </a:rPr>
              <a:t>Hours clinical rotations  approximately:</a:t>
            </a:r>
          </a:p>
          <a:p>
            <a:pPr lvl="1"/>
            <a:r>
              <a:rPr lang="en-US" dirty="0" smtClean="0">
                <a:solidFill>
                  <a:schemeClr val="tx2"/>
                </a:solidFill>
              </a:rPr>
              <a:t>1</a:t>
            </a:r>
            <a:r>
              <a:rPr lang="en-US" baseline="30000" dirty="0" smtClean="0">
                <a:solidFill>
                  <a:schemeClr val="tx2"/>
                </a:solidFill>
              </a:rPr>
              <a:t>st</a:t>
            </a:r>
            <a:r>
              <a:rPr lang="en-US" dirty="0" smtClean="0">
                <a:solidFill>
                  <a:schemeClr val="tx2"/>
                </a:solidFill>
              </a:rPr>
              <a:t> year Spring semester 12-16 per week</a:t>
            </a:r>
          </a:p>
          <a:p>
            <a:pPr lvl="1"/>
            <a:r>
              <a:rPr lang="en-US" dirty="0" smtClean="0">
                <a:solidFill>
                  <a:schemeClr val="tx2"/>
                </a:solidFill>
              </a:rPr>
              <a:t>1</a:t>
            </a:r>
            <a:r>
              <a:rPr lang="en-US" baseline="30000" dirty="0" smtClean="0">
                <a:solidFill>
                  <a:schemeClr val="tx2"/>
                </a:solidFill>
              </a:rPr>
              <a:t>st</a:t>
            </a:r>
            <a:r>
              <a:rPr lang="en-US" dirty="0" smtClean="0">
                <a:solidFill>
                  <a:schemeClr val="tx2"/>
                </a:solidFill>
              </a:rPr>
              <a:t> year </a:t>
            </a:r>
            <a:r>
              <a:rPr lang="en-US" dirty="0">
                <a:solidFill>
                  <a:schemeClr val="tx2"/>
                </a:solidFill>
              </a:rPr>
              <a:t>S</a:t>
            </a:r>
            <a:r>
              <a:rPr lang="en-US" dirty="0" smtClean="0">
                <a:solidFill>
                  <a:schemeClr val="tx2"/>
                </a:solidFill>
              </a:rPr>
              <a:t>ummer semester 24 hours per week</a:t>
            </a:r>
          </a:p>
          <a:p>
            <a:pPr lvl="1"/>
            <a:r>
              <a:rPr lang="en-US" dirty="0" smtClean="0">
                <a:solidFill>
                  <a:schemeClr val="tx2"/>
                </a:solidFill>
              </a:rPr>
              <a:t>2</a:t>
            </a:r>
            <a:r>
              <a:rPr lang="en-US" baseline="30000" dirty="0" smtClean="0">
                <a:solidFill>
                  <a:schemeClr val="tx2"/>
                </a:solidFill>
              </a:rPr>
              <a:t>nd</a:t>
            </a:r>
            <a:r>
              <a:rPr lang="en-US" dirty="0" smtClean="0">
                <a:solidFill>
                  <a:schemeClr val="tx2"/>
                </a:solidFill>
              </a:rPr>
              <a:t> year Fall semester 12-16 per week</a:t>
            </a:r>
          </a:p>
          <a:p>
            <a:pPr lvl="1"/>
            <a:r>
              <a:rPr lang="en-US" dirty="0" smtClean="0">
                <a:solidFill>
                  <a:schemeClr val="tx2"/>
                </a:solidFill>
              </a:rPr>
              <a:t>2</a:t>
            </a:r>
            <a:r>
              <a:rPr lang="en-US" baseline="30000" dirty="0" smtClean="0">
                <a:solidFill>
                  <a:schemeClr val="tx2"/>
                </a:solidFill>
              </a:rPr>
              <a:t>nd</a:t>
            </a:r>
            <a:r>
              <a:rPr lang="en-US" dirty="0" smtClean="0">
                <a:solidFill>
                  <a:schemeClr val="tx2"/>
                </a:solidFill>
              </a:rPr>
              <a:t> year Spring semester 36 per week</a:t>
            </a:r>
          </a:p>
          <a:p>
            <a:pPr marL="0" indent="-58738">
              <a:buNone/>
            </a:pPr>
            <a:r>
              <a:rPr lang="en-US" dirty="0" smtClean="0">
                <a:solidFill>
                  <a:schemeClr val="tx2"/>
                </a:solidFill>
              </a:rPr>
              <a:t>Approximately a total of 1,000 hours of clinical experience  </a:t>
            </a:r>
            <a:endParaRPr lang="en-US" dirty="0">
              <a:solidFill>
                <a:schemeClr val="tx2"/>
              </a:solidFill>
            </a:endParaRPr>
          </a:p>
        </p:txBody>
      </p:sp>
      <p:sp>
        <p:nvSpPr>
          <p:cNvPr id="4" name="Footer Placeholder 5"/>
          <p:cNvSpPr>
            <a:spLocks noGrp="1"/>
          </p:cNvSpPr>
          <p:nvPr>
            <p:ph type="ftr" sz="quarter" idx="4294967295"/>
          </p:nvPr>
        </p:nvSpPr>
        <p:spPr>
          <a:xfrm>
            <a:off x="698681" y="6409168"/>
            <a:ext cx="4310907" cy="137980"/>
          </a:xfrm>
          <a:prstGeom prst="rect">
            <a:avLst/>
          </a:prstGeom>
        </p:spPr>
        <p:txBody>
          <a:bodyPr/>
          <a:lstStyle/>
          <a:p>
            <a:r>
              <a:rPr lang="en-US" sz="800" dirty="0" smtClean="0">
                <a:latin typeface="+mj-lt"/>
              </a:rPr>
              <a:t>Bay Area Neurodiagnostic Workforce Strategy Luncheon</a:t>
            </a:r>
            <a:endParaRPr lang="en-US" sz="800" dirty="0">
              <a:latin typeface="+mj-lt"/>
            </a:endParaRPr>
          </a:p>
        </p:txBody>
      </p:sp>
    </p:spTree>
    <p:extLst>
      <p:ext uri="{BB962C8B-B14F-4D97-AF65-F5344CB8AC3E}">
        <p14:creationId xmlns:p14="http://schemas.microsoft.com/office/powerpoint/2010/main" val="267886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solidFill>
                  <a:schemeClr val="tx2"/>
                </a:solidFill>
              </a:rPr>
              <a:t>Things to think about…</a:t>
            </a:r>
            <a:endParaRPr lang="en-US" dirty="0">
              <a:solidFill>
                <a:schemeClr val="tx2"/>
              </a:solidFill>
            </a:endParaRPr>
          </a:p>
        </p:txBody>
      </p:sp>
      <p:sp>
        <p:nvSpPr>
          <p:cNvPr id="3" name="Content Placeholder 2"/>
          <p:cNvSpPr>
            <a:spLocks noGrp="1"/>
          </p:cNvSpPr>
          <p:nvPr>
            <p:ph idx="1"/>
          </p:nvPr>
        </p:nvSpPr>
        <p:spPr>
          <a:xfrm>
            <a:off x="779860" y="1093695"/>
            <a:ext cx="7429499" cy="4805081"/>
          </a:xfrm>
        </p:spPr>
        <p:txBody>
          <a:bodyPr>
            <a:normAutofit lnSpcReduction="10000"/>
          </a:bodyPr>
          <a:lstStyle/>
          <a:p>
            <a:r>
              <a:rPr lang="en-US" dirty="0">
                <a:solidFill>
                  <a:schemeClr val="tx2"/>
                </a:solidFill>
              </a:rPr>
              <a:t>Participation on advisory committee</a:t>
            </a:r>
          </a:p>
          <a:p>
            <a:r>
              <a:rPr lang="en-US" dirty="0" smtClean="0">
                <a:solidFill>
                  <a:schemeClr val="tx2"/>
                </a:solidFill>
              </a:rPr>
              <a:t>Which community college will you partner with?</a:t>
            </a:r>
          </a:p>
          <a:p>
            <a:r>
              <a:rPr lang="en-US" dirty="0" smtClean="0">
                <a:solidFill>
                  <a:schemeClr val="tx2"/>
                </a:solidFill>
              </a:rPr>
              <a:t>Number of clinical sites willing to accommodate students</a:t>
            </a:r>
          </a:p>
          <a:p>
            <a:r>
              <a:rPr lang="en-US" dirty="0" smtClean="0">
                <a:solidFill>
                  <a:schemeClr val="tx2"/>
                </a:solidFill>
              </a:rPr>
              <a:t>How many students will each site accept at a time?</a:t>
            </a:r>
          </a:p>
          <a:p>
            <a:r>
              <a:rPr lang="en-US" dirty="0" smtClean="0">
                <a:solidFill>
                  <a:schemeClr val="tx2"/>
                </a:solidFill>
              </a:rPr>
              <a:t>Type of program: AS/BS?</a:t>
            </a:r>
          </a:p>
          <a:p>
            <a:r>
              <a:rPr lang="en-US" dirty="0" smtClean="0">
                <a:solidFill>
                  <a:schemeClr val="tx2"/>
                </a:solidFill>
              </a:rPr>
              <a:t>What add-ons for accreditation (EP/IOM/LTM/PSG)</a:t>
            </a:r>
          </a:p>
          <a:p>
            <a:r>
              <a:rPr lang="en-US" dirty="0" smtClean="0">
                <a:solidFill>
                  <a:schemeClr val="tx2"/>
                </a:solidFill>
              </a:rPr>
              <a:t>Possible techs willing to teach part-time</a:t>
            </a:r>
          </a:p>
          <a:p>
            <a:r>
              <a:rPr lang="en-US" dirty="0" smtClean="0">
                <a:solidFill>
                  <a:schemeClr val="tx2"/>
                </a:solidFill>
              </a:rPr>
              <a:t>Potential candidates for a Medical Director </a:t>
            </a:r>
          </a:p>
          <a:p>
            <a:r>
              <a:rPr lang="en-US" dirty="0" smtClean="0">
                <a:solidFill>
                  <a:schemeClr val="tx2"/>
                </a:solidFill>
              </a:rPr>
              <a:t>Donating </a:t>
            </a:r>
            <a:r>
              <a:rPr lang="en-US" dirty="0">
                <a:solidFill>
                  <a:schemeClr val="tx2"/>
                </a:solidFill>
              </a:rPr>
              <a:t>Equipment: With an enrollment of 14 students will need </a:t>
            </a:r>
            <a:r>
              <a:rPr lang="en-US" dirty="0" smtClean="0">
                <a:solidFill>
                  <a:schemeClr val="tx2"/>
                </a:solidFill>
              </a:rPr>
              <a:t>8 </a:t>
            </a:r>
            <a:r>
              <a:rPr lang="en-US" dirty="0">
                <a:solidFill>
                  <a:schemeClr val="tx2"/>
                </a:solidFill>
              </a:rPr>
              <a:t>EEG and </a:t>
            </a:r>
            <a:r>
              <a:rPr lang="en-US" dirty="0" smtClean="0">
                <a:solidFill>
                  <a:schemeClr val="tx2"/>
                </a:solidFill>
              </a:rPr>
              <a:t>8 </a:t>
            </a:r>
            <a:r>
              <a:rPr lang="en-US" dirty="0">
                <a:solidFill>
                  <a:schemeClr val="tx2"/>
                </a:solidFill>
              </a:rPr>
              <a:t>EP </a:t>
            </a:r>
            <a:r>
              <a:rPr lang="en-US" dirty="0" smtClean="0">
                <a:solidFill>
                  <a:schemeClr val="tx2"/>
                </a:solidFill>
              </a:rPr>
              <a:t>machines</a:t>
            </a:r>
          </a:p>
          <a:p>
            <a:r>
              <a:rPr lang="en-US" dirty="0" smtClean="0">
                <a:solidFill>
                  <a:schemeClr val="tx2"/>
                </a:solidFill>
              </a:rPr>
              <a:t>Marketing</a:t>
            </a:r>
            <a:endParaRPr lang="en-US" dirty="0">
              <a:solidFill>
                <a:schemeClr val="tx2"/>
              </a:solidFill>
            </a:endParaRPr>
          </a:p>
          <a:p>
            <a:endParaRPr lang="en-US" dirty="0" smtClean="0">
              <a:solidFill>
                <a:schemeClr val="tx2"/>
              </a:solidFill>
            </a:endParaRPr>
          </a:p>
          <a:p>
            <a:endParaRPr lang="en-US" dirty="0">
              <a:solidFill>
                <a:schemeClr val="tx2"/>
              </a:solidFill>
            </a:endParaRPr>
          </a:p>
        </p:txBody>
      </p:sp>
      <p:sp>
        <p:nvSpPr>
          <p:cNvPr id="4" name="Footer Placeholder 5"/>
          <p:cNvSpPr>
            <a:spLocks noGrp="1"/>
          </p:cNvSpPr>
          <p:nvPr>
            <p:ph type="ftr" sz="quarter" idx="4294967295"/>
          </p:nvPr>
        </p:nvSpPr>
        <p:spPr>
          <a:xfrm>
            <a:off x="698681" y="6409168"/>
            <a:ext cx="4310907" cy="137980"/>
          </a:xfrm>
          <a:prstGeom prst="rect">
            <a:avLst/>
          </a:prstGeom>
        </p:spPr>
        <p:txBody>
          <a:bodyPr/>
          <a:lstStyle/>
          <a:p>
            <a:r>
              <a:rPr lang="en-US" sz="800" dirty="0" smtClean="0">
                <a:latin typeface="+mj-lt"/>
              </a:rPr>
              <a:t>Bay Area Neurodiagnostic Workforce Strategy Luncheon</a:t>
            </a:r>
            <a:endParaRPr lang="en-US" sz="800" dirty="0">
              <a:latin typeface="+mj-lt"/>
            </a:endParaRPr>
          </a:p>
        </p:txBody>
      </p:sp>
    </p:spTree>
    <p:extLst>
      <p:ext uri="{BB962C8B-B14F-4D97-AF65-F5344CB8AC3E}">
        <p14:creationId xmlns:p14="http://schemas.microsoft.com/office/powerpoint/2010/main" val="279966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975" y="1214072"/>
            <a:ext cx="8325548" cy="4011502"/>
          </a:xfrm>
        </p:spPr>
        <p:txBody>
          <a:bodyPr/>
          <a:lstStyle/>
          <a:p>
            <a:pPr marL="0" indent="0">
              <a:buNone/>
            </a:pPr>
            <a:endParaRPr lang="en-US" sz="2800" dirty="0" smtClean="0"/>
          </a:p>
          <a:p>
            <a:pPr marL="0" indent="0" algn="ctr">
              <a:buNone/>
            </a:pPr>
            <a:endParaRPr lang="en-US" sz="5000" dirty="0" smtClean="0">
              <a:latin typeface="+mn-lt"/>
            </a:endParaRPr>
          </a:p>
          <a:p>
            <a:pPr marL="0" indent="0" algn="ctr">
              <a:buNone/>
            </a:pPr>
            <a:r>
              <a:rPr lang="en-US" sz="5000" dirty="0" smtClean="0">
                <a:latin typeface="+mn-lt"/>
              </a:rPr>
              <a:t>THANK YOU!</a:t>
            </a:r>
          </a:p>
        </p:txBody>
      </p:sp>
      <p:sp>
        <p:nvSpPr>
          <p:cNvPr id="5" name="Date Placeholder 4"/>
          <p:cNvSpPr>
            <a:spLocks noGrp="1"/>
          </p:cNvSpPr>
          <p:nvPr>
            <p:ph type="dt" sz="half" idx="2"/>
          </p:nvPr>
        </p:nvSpPr>
        <p:spPr/>
        <p:txBody>
          <a:bodyPr/>
          <a:lstStyle/>
          <a:p>
            <a:fld id="{C34EA4F0-2065-46FA-9BD9-D083077BA710}" type="datetime1">
              <a:rPr lang="en-US" smtClean="0">
                <a:solidFill>
                  <a:prstClr val="white"/>
                </a:solidFill>
              </a:rPr>
              <a:pPr/>
              <a:t>11/3/2016</a:t>
            </a:fld>
            <a:endParaRPr lang="en-US" dirty="0">
              <a:solidFill>
                <a:prstClr val="white"/>
              </a:solidFill>
            </a:endParaRPr>
          </a:p>
        </p:txBody>
      </p:sp>
      <p:sp>
        <p:nvSpPr>
          <p:cNvPr id="7" name="Slide Number Placeholder 6"/>
          <p:cNvSpPr>
            <a:spLocks noGrp="1"/>
          </p:cNvSpPr>
          <p:nvPr>
            <p:ph type="sldNum" sz="quarter" idx="4"/>
          </p:nvPr>
        </p:nvSpPr>
        <p:spPr/>
        <p:txBody>
          <a:bodyPr/>
          <a:lstStyle/>
          <a:p>
            <a:fld id="{7BCC8D0D-EAEC-449D-9161-023DFF90F2E2}" type="slidenum">
              <a:rPr lang="en-US" smtClean="0">
                <a:solidFill>
                  <a:prstClr val="white"/>
                </a:solidFill>
              </a:rPr>
              <a:pPr/>
              <a:t>15</a:t>
            </a:fld>
            <a:endParaRPr lang="en-US" dirty="0">
              <a:solidFill>
                <a:prstClr val="white"/>
              </a:solidFill>
            </a:endParaRPr>
          </a:p>
        </p:txBody>
      </p:sp>
      <p:pic>
        <p:nvPicPr>
          <p:cNvPr id="8" name="Picture 2" descr="C:\Users\mirzas\AppData\Local\Microsoft\Windows\Temporary Internet Files\Content.Outlook\9HSZ3CNS\weight%20lifting%20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0" y="396240"/>
            <a:ext cx="1367790" cy="118872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5"/>
          <p:cNvSpPr>
            <a:spLocks noGrp="1"/>
          </p:cNvSpPr>
          <p:nvPr>
            <p:ph type="ftr" sz="quarter" idx="3"/>
          </p:nvPr>
        </p:nvSpPr>
        <p:spPr>
          <a:xfrm>
            <a:off x="729161" y="6454888"/>
            <a:ext cx="4310907" cy="137980"/>
          </a:xfrm>
        </p:spPr>
        <p:txBody>
          <a:bodyPr/>
          <a:lstStyle/>
          <a:p>
            <a:r>
              <a:rPr lang="en-US" dirty="0" smtClean="0">
                <a:solidFill>
                  <a:prstClr val="white"/>
                </a:solidFill>
              </a:rPr>
              <a:t>Bay Area Neurodiagnostic Workforce Strategy Luncheon</a:t>
            </a:r>
            <a:endParaRPr lang="en-US" dirty="0">
              <a:solidFill>
                <a:prstClr val="white"/>
              </a:solidFill>
            </a:endParaRPr>
          </a:p>
        </p:txBody>
      </p:sp>
    </p:spTree>
    <p:extLst>
      <p:ext uri="{BB962C8B-B14F-4D97-AF65-F5344CB8AC3E}">
        <p14:creationId xmlns:p14="http://schemas.microsoft.com/office/powerpoint/2010/main" val="28074170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EEG Technologist Survey Participants</a:t>
            </a:r>
            <a:endParaRPr lang="en-US" dirty="0"/>
          </a:p>
        </p:txBody>
      </p:sp>
      <p:pic>
        <p:nvPicPr>
          <p:cNvPr id="3" name="Picture 2"/>
          <p:cNvPicPr>
            <a:picLocks noChangeAspect="1"/>
          </p:cNvPicPr>
          <p:nvPr/>
        </p:nvPicPr>
        <p:blipFill>
          <a:blip r:embed="rId3"/>
          <a:stretch>
            <a:fillRect/>
          </a:stretch>
        </p:blipFill>
        <p:spPr>
          <a:xfrm>
            <a:off x="2921660" y="1690688"/>
            <a:ext cx="3494380" cy="5124450"/>
          </a:xfrm>
          <a:prstGeom prst="rect">
            <a:avLst/>
          </a:prstGeom>
        </p:spPr>
      </p:pic>
    </p:spTree>
    <p:extLst>
      <p:ext uri="{BB962C8B-B14F-4D97-AF65-F5344CB8AC3E}">
        <p14:creationId xmlns:p14="http://schemas.microsoft.com/office/powerpoint/2010/main" val="48579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Staffing Levels</a:t>
            </a:r>
            <a:endParaRPr lang="en-US" dirty="0"/>
          </a:p>
        </p:txBody>
      </p:sp>
      <p:pic>
        <p:nvPicPr>
          <p:cNvPr id="4" name="Picture 3"/>
          <p:cNvPicPr>
            <a:picLocks noChangeAspect="1"/>
          </p:cNvPicPr>
          <p:nvPr/>
        </p:nvPicPr>
        <p:blipFill>
          <a:blip r:embed="rId3"/>
          <a:stretch>
            <a:fillRect/>
          </a:stretch>
        </p:blipFill>
        <p:spPr>
          <a:xfrm>
            <a:off x="1661160" y="1809613"/>
            <a:ext cx="6069331" cy="5048387"/>
          </a:xfrm>
          <a:prstGeom prst="rect">
            <a:avLst/>
          </a:prstGeom>
        </p:spPr>
      </p:pic>
    </p:spTree>
    <p:extLst>
      <p:ext uri="{BB962C8B-B14F-4D97-AF65-F5344CB8AC3E}">
        <p14:creationId xmlns:p14="http://schemas.microsoft.com/office/powerpoint/2010/main" val="414086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04" y="374552"/>
            <a:ext cx="8578391" cy="1325563"/>
          </a:xfrm>
        </p:spPr>
        <p:style>
          <a:lnRef idx="1">
            <a:schemeClr val="accent1"/>
          </a:lnRef>
          <a:fillRef idx="2">
            <a:schemeClr val="accent1"/>
          </a:fillRef>
          <a:effectRef idx="1">
            <a:schemeClr val="accent1"/>
          </a:effectRef>
          <a:fontRef idx="minor">
            <a:schemeClr val="dk1"/>
          </a:fontRef>
        </p:style>
        <p:txBody>
          <a:bodyPr/>
          <a:lstStyle/>
          <a:p>
            <a:r>
              <a:rPr lang="en-US" b="1" dirty="0"/>
              <a:t>Procedures / Modalities Performed</a:t>
            </a:r>
            <a:endParaRPr lang="en-US" dirty="0"/>
          </a:p>
        </p:txBody>
      </p:sp>
      <p:pic>
        <p:nvPicPr>
          <p:cNvPr id="3" name="Picture 2"/>
          <p:cNvPicPr>
            <a:picLocks noChangeAspect="1"/>
          </p:cNvPicPr>
          <p:nvPr/>
        </p:nvPicPr>
        <p:blipFill>
          <a:blip r:embed="rId3"/>
          <a:stretch>
            <a:fillRect/>
          </a:stretch>
        </p:blipFill>
        <p:spPr>
          <a:xfrm>
            <a:off x="2448525" y="2087851"/>
            <a:ext cx="4433042" cy="3933825"/>
          </a:xfrm>
          <a:prstGeom prst="rect">
            <a:avLst/>
          </a:prstGeom>
        </p:spPr>
      </p:pic>
    </p:spTree>
    <p:extLst>
      <p:ext uri="{BB962C8B-B14F-4D97-AF65-F5344CB8AC3E}">
        <p14:creationId xmlns:p14="http://schemas.microsoft.com/office/powerpoint/2010/main" val="34250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Compensation – Salary Ranges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44189054"/>
              </p:ext>
            </p:extLst>
          </p:nvPr>
        </p:nvGraphicFramePr>
        <p:xfrm>
          <a:off x="1280161" y="3439885"/>
          <a:ext cx="6284444" cy="3335153"/>
        </p:xfrm>
        <a:graphic>
          <a:graphicData uri="http://schemas.openxmlformats.org/presentationml/2006/ole">
            <mc:AlternateContent xmlns:mc="http://schemas.openxmlformats.org/markup-compatibility/2006">
              <mc:Choice xmlns:v="urn:schemas-microsoft-com:vml" Requires="v">
                <p:oleObj spid="_x0000_s3083" name="Bitmap Image" r:id="rId4" imgW="6911280" imgH="2750760" progId="Paint.Picture">
                  <p:embed/>
                </p:oleObj>
              </mc:Choice>
              <mc:Fallback>
                <p:oleObj name="Bitmap Image" r:id="rId4" imgW="6911280" imgH="2750760" progId="Paint.Picture">
                  <p:embed/>
                  <p:pic>
                    <p:nvPicPr>
                      <p:cNvPr id="0" name=""/>
                      <p:cNvPicPr/>
                      <p:nvPr/>
                    </p:nvPicPr>
                    <p:blipFill>
                      <a:blip r:embed="rId5"/>
                      <a:stretch>
                        <a:fillRect/>
                      </a:stretch>
                    </p:blipFill>
                    <p:spPr>
                      <a:xfrm>
                        <a:off x="1280161" y="3439885"/>
                        <a:ext cx="6284444" cy="3335153"/>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592" y="1816282"/>
            <a:ext cx="8339458" cy="1841318"/>
          </a:xfrm>
          <a:prstGeom prst="rect">
            <a:avLst/>
          </a:prstGeom>
          <a:noFill/>
          <a:ln>
            <a:noFill/>
          </a:ln>
        </p:spPr>
      </p:pic>
    </p:spTree>
    <p:extLst>
      <p:ext uri="{BB962C8B-B14F-4D97-AF65-F5344CB8AC3E}">
        <p14:creationId xmlns:p14="http://schemas.microsoft.com/office/powerpoint/2010/main" val="82816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Clinical Training Affiliations</a:t>
            </a:r>
            <a:endParaRPr lang="en-US" dirty="0"/>
          </a:p>
        </p:txBody>
      </p:sp>
      <p:sp>
        <p:nvSpPr>
          <p:cNvPr id="5" name="Rectangle 4"/>
          <p:cNvSpPr/>
          <p:nvPr/>
        </p:nvSpPr>
        <p:spPr>
          <a:xfrm>
            <a:off x="1112385" y="4270518"/>
            <a:ext cx="6919232" cy="2496196"/>
          </a:xfrm>
          <a:prstGeom prst="rect">
            <a:avLst/>
          </a:prstGeom>
        </p:spPr>
        <p:txBody>
          <a:bodyPr wrap="square">
            <a:spAutoFit/>
          </a:bodyPr>
          <a:lstStyle/>
          <a:p>
            <a:pPr>
              <a:lnSpc>
                <a:spcPct val="107000"/>
              </a:lnSpc>
            </a:pPr>
            <a:r>
              <a:rPr lang="en-US" sz="2000" b="1" dirty="0">
                <a:solidFill>
                  <a:srgbClr val="0070C0"/>
                </a:solidFill>
              </a:rPr>
              <a:t>Affiliations with Formal Training Programs</a:t>
            </a:r>
            <a:endParaRPr lang="en-US" sz="2000" dirty="0">
              <a:solidFill>
                <a:srgbClr val="0070C0"/>
              </a:solidFill>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dirty="0">
                <a:solidFill>
                  <a:prstClr val="black"/>
                </a:solidFill>
                <a:ea typeface="Calibri" panose="020F0502020204030204" pitchFamily="34" charset="0"/>
                <a:cs typeface="Times New Roman" panose="02020603050405020304" pitchFamily="18" charset="0"/>
              </a:rPr>
              <a:t>Institute of Health Sciences, KPSAHS (Kaiser Permanente School of Allied Health Sciences)</a:t>
            </a:r>
          </a:p>
          <a:p>
            <a:pPr marL="342900" indent="-342900">
              <a:lnSpc>
                <a:spcPct val="107000"/>
              </a:lnSpc>
              <a:buFont typeface="+mj-lt"/>
              <a:buAutoNum type="arabicPeriod"/>
            </a:pPr>
            <a:r>
              <a:rPr lang="en-US" dirty="0">
                <a:solidFill>
                  <a:prstClr val="black"/>
                </a:solidFill>
                <a:ea typeface="Calibri" panose="020F0502020204030204" pitchFamily="34" charset="0"/>
                <a:cs typeface="Times New Roman" panose="02020603050405020304" pitchFamily="18" charset="0"/>
              </a:rPr>
              <a:t>De Anza College for ECG </a:t>
            </a:r>
          </a:p>
          <a:p>
            <a:pPr marL="342900" indent="-342900">
              <a:lnSpc>
                <a:spcPct val="107000"/>
              </a:lnSpc>
              <a:buFont typeface="+mj-lt"/>
              <a:buAutoNum type="arabicPeriod"/>
            </a:pPr>
            <a:r>
              <a:rPr lang="en-US" dirty="0">
                <a:solidFill>
                  <a:prstClr val="black"/>
                </a:solidFill>
                <a:ea typeface="Calibri" panose="020F0502020204030204" pitchFamily="34" charset="0"/>
                <a:cs typeface="Times New Roman" panose="02020603050405020304" pitchFamily="18" charset="0"/>
              </a:rPr>
              <a:t>Larry Head Institute</a:t>
            </a:r>
          </a:p>
          <a:p>
            <a:pPr marL="342900" indent="-342900">
              <a:lnSpc>
                <a:spcPct val="107000"/>
              </a:lnSpc>
              <a:buFont typeface="+mj-lt"/>
              <a:buAutoNum type="arabicPeriod"/>
            </a:pPr>
            <a:r>
              <a:rPr lang="en-US" dirty="0">
                <a:solidFill>
                  <a:prstClr val="black"/>
                </a:solidFill>
                <a:ea typeface="Calibri" panose="020F0502020204030204" pitchFamily="34" charset="0"/>
                <a:cs typeface="Times New Roman" panose="02020603050405020304" pitchFamily="18" charset="0"/>
              </a:rPr>
              <a:t>Orange Coast College</a:t>
            </a:r>
          </a:p>
          <a:p>
            <a:pPr marL="342900" indent="-342900">
              <a:lnSpc>
                <a:spcPct val="107000"/>
              </a:lnSpc>
              <a:buFont typeface="+mj-lt"/>
              <a:buAutoNum type="arabicPeriod"/>
            </a:pPr>
            <a:r>
              <a:rPr lang="en-US" dirty="0">
                <a:solidFill>
                  <a:prstClr val="black"/>
                </a:solidFill>
                <a:ea typeface="Calibri" panose="020F0502020204030204" pitchFamily="34" charset="0"/>
                <a:cs typeface="Times New Roman" panose="02020603050405020304" pitchFamily="18" charset="0"/>
              </a:rPr>
              <a:t>Bellevue College</a:t>
            </a:r>
          </a:p>
          <a:p>
            <a:pPr marL="342900" indent="-342900">
              <a:lnSpc>
                <a:spcPct val="107000"/>
              </a:lnSpc>
              <a:spcAft>
                <a:spcPts val="800"/>
              </a:spcAft>
              <a:buFont typeface="+mj-lt"/>
              <a:buAutoNum type="arabicPeriod"/>
            </a:pPr>
            <a:r>
              <a:rPr lang="en-US" dirty="0">
                <a:solidFill>
                  <a:prstClr val="black"/>
                </a:solidFill>
                <a:ea typeface="Calibri" panose="020F0502020204030204" pitchFamily="34" charset="0"/>
                <a:cs typeface="Times New Roman" panose="02020603050405020304" pitchFamily="18" charset="0"/>
              </a:rPr>
              <a:t>LaBoure</a:t>
            </a:r>
          </a:p>
        </p:txBody>
      </p:sp>
      <p:pic>
        <p:nvPicPr>
          <p:cNvPr id="10" name="Picture 9"/>
          <p:cNvPicPr>
            <a:picLocks noChangeAspect="1"/>
          </p:cNvPicPr>
          <p:nvPr/>
        </p:nvPicPr>
        <p:blipFill>
          <a:blip r:embed="rId3"/>
          <a:stretch>
            <a:fillRect/>
          </a:stretch>
        </p:blipFill>
        <p:spPr>
          <a:xfrm>
            <a:off x="558438" y="1713412"/>
            <a:ext cx="8054884" cy="2557106"/>
          </a:xfrm>
          <a:prstGeom prst="rect">
            <a:avLst/>
          </a:prstGeom>
        </p:spPr>
      </p:pic>
    </p:spTree>
    <p:extLst>
      <p:ext uri="{BB962C8B-B14F-4D97-AF65-F5344CB8AC3E}">
        <p14:creationId xmlns:p14="http://schemas.microsoft.com/office/powerpoint/2010/main" val="103570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55" y="2021792"/>
            <a:ext cx="8325548" cy="4011502"/>
          </a:xfrm>
        </p:spPr>
        <p:txBody>
          <a:bodyPr/>
          <a:lstStyle/>
          <a:p>
            <a:pPr marL="0" indent="0">
              <a:buNone/>
            </a:pPr>
            <a:r>
              <a:rPr lang="en-US" sz="3600" dirty="0" smtClean="0">
                <a:latin typeface="+mn-lt"/>
              </a:rPr>
              <a:t>Credentialing </a:t>
            </a:r>
            <a:r>
              <a:rPr lang="en-US" sz="3600" dirty="0">
                <a:latin typeface="+mn-lt"/>
              </a:rPr>
              <a:t>&amp; </a:t>
            </a:r>
            <a:br>
              <a:rPr lang="en-US" sz="3600" dirty="0">
                <a:latin typeface="+mn-lt"/>
              </a:rPr>
            </a:br>
            <a:r>
              <a:rPr lang="en-US" sz="3600" dirty="0">
                <a:latin typeface="+mn-lt"/>
              </a:rPr>
              <a:t>Educational Requirements</a:t>
            </a:r>
            <a:endParaRPr lang="en-US" sz="3600" dirty="0" smtClean="0">
              <a:latin typeface="+mn-lt"/>
            </a:endParaRPr>
          </a:p>
          <a:p>
            <a:pPr marL="0" indent="0">
              <a:buNone/>
            </a:pPr>
            <a:r>
              <a:rPr lang="en-US" sz="2000" dirty="0"/>
              <a:t>Stacey </a:t>
            </a:r>
            <a:r>
              <a:rPr lang="en-US" sz="2000" dirty="0" smtClean="0"/>
              <a:t>Austin, BSCTE</a:t>
            </a:r>
            <a:r>
              <a:rPr lang="en-US" sz="2000" dirty="0"/>
              <a:t>, R EEG/EP T., RPSGT, </a:t>
            </a:r>
            <a:r>
              <a:rPr lang="en-US" sz="2000" dirty="0" smtClean="0"/>
              <a:t>RST</a:t>
            </a:r>
          </a:p>
          <a:p>
            <a:pPr marL="0" indent="0">
              <a:buNone/>
            </a:pPr>
            <a:r>
              <a:rPr lang="en-US" sz="2000" dirty="0" smtClean="0"/>
              <a:t>Educational Design Consultant </a:t>
            </a:r>
            <a:endParaRPr lang="en-US" sz="2000" dirty="0"/>
          </a:p>
          <a:p>
            <a:pPr marL="0" indent="0">
              <a:buNone/>
            </a:pPr>
            <a:endParaRPr lang="en-US" sz="3600" dirty="0" smtClean="0">
              <a:latin typeface="+mn-lt"/>
            </a:endParaRPr>
          </a:p>
        </p:txBody>
      </p:sp>
      <p:sp>
        <p:nvSpPr>
          <p:cNvPr id="5" name="Date Placeholder 4"/>
          <p:cNvSpPr>
            <a:spLocks noGrp="1"/>
          </p:cNvSpPr>
          <p:nvPr>
            <p:ph type="dt" sz="half" idx="2"/>
          </p:nvPr>
        </p:nvSpPr>
        <p:spPr/>
        <p:txBody>
          <a:bodyPr/>
          <a:lstStyle/>
          <a:p>
            <a:fld id="{C34EA4F0-2065-46FA-9BD9-D083077BA710}" type="datetime1">
              <a:rPr lang="en-US" smtClean="0">
                <a:solidFill>
                  <a:prstClr val="white"/>
                </a:solidFill>
              </a:rPr>
              <a:pPr/>
              <a:t>11/3/2016</a:t>
            </a:fld>
            <a:endParaRPr lang="en-US" dirty="0">
              <a:solidFill>
                <a:prstClr val="white"/>
              </a:solidFill>
            </a:endParaRPr>
          </a:p>
        </p:txBody>
      </p:sp>
      <p:sp>
        <p:nvSpPr>
          <p:cNvPr id="7" name="Slide Number Placeholder 6"/>
          <p:cNvSpPr>
            <a:spLocks noGrp="1"/>
          </p:cNvSpPr>
          <p:nvPr>
            <p:ph type="sldNum" sz="quarter" idx="4"/>
          </p:nvPr>
        </p:nvSpPr>
        <p:spPr/>
        <p:txBody>
          <a:bodyPr/>
          <a:lstStyle/>
          <a:p>
            <a:fld id="{7BCC8D0D-EAEC-449D-9161-023DFF90F2E2}" type="slidenum">
              <a:rPr lang="en-US" smtClean="0">
                <a:solidFill>
                  <a:prstClr val="white"/>
                </a:solidFill>
              </a:rPr>
              <a:pPr/>
              <a:t>7</a:t>
            </a:fld>
            <a:endParaRPr lang="en-US" dirty="0">
              <a:solidFill>
                <a:prstClr val="white"/>
              </a:solidFill>
            </a:endParaRPr>
          </a:p>
        </p:txBody>
      </p:sp>
      <p:pic>
        <p:nvPicPr>
          <p:cNvPr id="8" name="Picture 2" descr="C:\Users\mirzas\AppData\Local\Microsoft\Windows\Temporary Internet Files\Content.Outlook\9HSZ3CNS\weight%20lifting%20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0" y="457200"/>
            <a:ext cx="1367790"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ph type="ftr" sz="quarter" idx="3"/>
          </p:nvPr>
        </p:nvSpPr>
        <p:spPr>
          <a:xfrm>
            <a:off x="729161" y="6454888"/>
            <a:ext cx="4310907" cy="137980"/>
          </a:xfrm>
        </p:spPr>
        <p:txBody>
          <a:bodyPr/>
          <a:lstStyle/>
          <a:p>
            <a:r>
              <a:rPr lang="en-US" dirty="0" smtClean="0">
                <a:solidFill>
                  <a:prstClr val="white"/>
                </a:solidFill>
              </a:rPr>
              <a:t>Bay Area Neurodiagnostic Workforce Strategy Luncheon</a:t>
            </a:r>
            <a:endParaRPr lang="en-US" dirty="0">
              <a:solidFill>
                <a:prstClr val="white"/>
              </a:solidFill>
            </a:endParaRPr>
          </a:p>
        </p:txBody>
      </p:sp>
    </p:spTree>
    <p:extLst>
      <p:ext uri="{BB962C8B-B14F-4D97-AF65-F5344CB8AC3E}">
        <p14:creationId xmlns:p14="http://schemas.microsoft.com/office/powerpoint/2010/main" val="37318517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490" y="389918"/>
            <a:ext cx="7429499" cy="575094"/>
          </a:xfrm>
        </p:spPr>
        <p:txBody>
          <a:bodyPr/>
          <a:lstStyle/>
          <a:p>
            <a:r>
              <a:rPr lang="en-US" dirty="0" smtClean="0">
                <a:solidFill>
                  <a:schemeClr val="tx2"/>
                </a:solidFill>
              </a:rPr>
              <a:t>Current State – What’s at Stake?</a:t>
            </a:r>
            <a:endParaRPr lang="en-US" dirty="0">
              <a:solidFill>
                <a:schemeClr val="tx2"/>
              </a:solidFill>
            </a:endParaRPr>
          </a:p>
        </p:txBody>
      </p:sp>
      <p:sp>
        <p:nvSpPr>
          <p:cNvPr id="3" name="Content Placeholder 2"/>
          <p:cNvSpPr>
            <a:spLocks noGrp="1"/>
          </p:cNvSpPr>
          <p:nvPr>
            <p:ph idx="1"/>
          </p:nvPr>
        </p:nvSpPr>
        <p:spPr>
          <a:xfrm>
            <a:off x="441960" y="1356360"/>
            <a:ext cx="2175510" cy="4861559"/>
          </a:xfrm>
        </p:spPr>
        <p:txBody>
          <a:bodyPr>
            <a:normAutofit fontScale="85000" lnSpcReduction="20000"/>
          </a:bodyPr>
          <a:lstStyle/>
          <a:p>
            <a:r>
              <a:rPr lang="en-US" sz="2000" dirty="0" smtClean="0">
                <a:solidFill>
                  <a:schemeClr val="tx2"/>
                </a:solidFill>
              </a:rPr>
              <a:t>The West coast and CA are behind the curve, and may soon be left behind</a:t>
            </a:r>
          </a:p>
          <a:p>
            <a:r>
              <a:rPr lang="en-US" sz="2000" dirty="0" smtClean="0">
                <a:solidFill>
                  <a:schemeClr val="tx2"/>
                </a:solidFill>
              </a:rPr>
              <a:t>Imbalance between educational opportunities between East and West coasts</a:t>
            </a:r>
          </a:p>
          <a:p>
            <a:r>
              <a:rPr lang="en-US" sz="2000" dirty="0" smtClean="0">
                <a:solidFill>
                  <a:schemeClr val="tx2"/>
                </a:solidFill>
              </a:rPr>
              <a:t>Orange Coast College – two year wait list</a:t>
            </a:r>
          </a:p>
          <a:p>
            <a:r>
              <a:rPr lang="en-US" sz="2000" dirty="0" smtClean="0">
                <a:solidFill>
                  <a:schemeClr val="tx2"/>
                </a:solidFill>
              </a:rPr>
              <a:t>Bellevue College in Washington turns away 50% of applicants due to space limitations</a:t>
            </a:r>
          </a:p>
          <a:p>
            <a:pPr marL="0" indent="0">
              <a:buNone/>
            </a:pPr>
            <a:r>
              <a:rPr lang="en-US" dirty="0">
                <a:solidFill>
                  <a:schemeClr val="tx2"/>
                </a:solidFill>
              </a:rPr>
              <a:t/>
            </a:r>
            <a:br>
              <a:rPr lang="en-US" dirty="0">
                <a:solidFill>
                  <a:schemeClr val="tx2"/>
                </a:solidFill>
              </a:rPr>
            </a:br>
            <a:endParaRPr lang="en-US" b="1" dirty="0" smtClean="0">
              <a:solidFill>
                <a:schemeClr val="tx2"/>
              </a:solidFill>
            </a:endParaRPr>
          </a:p>
          <a:p>
            <a:pPr lvl="1"/>
            <a:endParaRPr lang="en-US" b="1" dirty="0" smtClean="0">
              <a:solidFill>
                <a:schemeClr val="tx2"/>
              </a:solidFill>
            </a:endParaRPr>
          </a:p>
          <a:p>
            <a:pPr lvl="1"/>
            <a:endParaRPr lang="en-US" dirty="0">
              <a:solidFill>
                <a:schemeClr val="tx2"/>
              </a:solidFill>
            </a:endParaRPr>
          </a:p>
        </p:txBody>
      </p:sp>
      <p:pic>
        <p:nvPicPr>
          <p:cNvPr id="1026" name="Picture 2" descr="C:\Users\mirzas\AppData\Local\Microsoft\Windows\Temporary Internet Files\Content.Outlook\9HSZ3CNS\ASET 2016 Map of Sch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180247"/>
            <a:ext cx="5300858" cy="547733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5"/>
          <p:cNvSpPr>
            <a:spLocks noGrp="1"/>
          </p:cNvSpPr>
          <p:nvPr>
            <p:ph type="ftr" sz="quarter" idx="4294967295"/>
          </p:nvPr>
        </p:nvSpPr>
        <p:spPr>
          <a:xfrm>
            <a:off x="698681" y="6409168"/>
            <a:ext cx="4310907" cy="137980"/>
          </a:xfrm>
          <a:prstGeom prst="rect">
            <a:avLst/>
          </a:prstGeom>
        </p:spPr>
        <p:txBody>
          <a:bodyPr/>
          <a:lstStyle/>
          <a:p>
            <a:r>
              <a:rPr lang="en-US" sz="800" dirty="0" smtClean="0">
                <a:latin typeface="+mj-lt"/>
              </a:rPr>
              <a:t>Bay Area Neurodiagnostic Workforce Strategy Luncheon</a:t>
            </a:r>
            <a:endParaRPr lang="en-US" sz="800" dirty="0">
              <a:latin typeface="+mj-lt"/>
            </a:endParaRPr>
          </a:p>
        </p:txBody>
      </p:sp>
    </p:spTree>
    <p:extLst>
      <p:ext uri="{BB962C8B-B14F-4D97-AF65-F5344CB8AC3E}">
        <p14:creationId xmlns:p14="http://schemas.microsoft.com/office/powerpoint/2010/main" val="79531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4295538"/>
              </p:ext>
            </p:extLst>
          </p:nvPr>
        </p:nvGraphicFramePr>
        <p:xfrm>
          <a:off x="213361" y="91440"/>
          <a:ext cx="8580118" cy="6713220"/>
        </p:xfrm>
        <a:graphic>
          <a:graphicData uri="http://schemas.openxmlformats.org/drawingml/2006/table">
            <a:tbl>
              <a:tblPr firstRow="1" firstCol="1" bandRow="1"/>
              <a:tblGrid>
                <a:gridCol w="987397">
                  <a:extLst>
                    <a:ext uri="{9D8B030D-6E8A-4147-A177-3AD203B41FA5}">
                      <a16:colId xmlns:a16="http://schemas.microsoft.com/office/drawing/2014/main" val="20000"/>
                    </a:ext>
                  </a:extLst>
                </a:gridCol>
                <a:gridCol w="693179">
                  <a:extLst>
                    <a:ext uri="{9D8B030D-6E8A-4147-A177-3AD203B41FA5}">
                      <a16:colId xmlns:a16="http://schemas.microsoft.com/office/drawing/2014/main" val="20001"/>
                    </a:ext>
                  </a:extLst>
                </a:gridCol>
                <a:gridCol w="1687640">
                  <a:extLst>
                    <a:ext uri="{9D8B030D-6E8A-4147-A177-3AD203B41FA5}">
                      <a16:colId xmlns:a16="http://schemas.microsoft.com/office/drawing/2014/main" val="20002"/>
                    </a:ext>
                  </a:extLst>
                </a:gridCol>
                <a:gridCol w="1733874">
                  <a:extLst>
                    <a:ext uri="{9D8B030D-6E8A-4147-A177-3AD203B41FA5}">
                      <a16:colId xmlns:a16="http://schemas.microsoft.com/office/drawing/2014/main" val="20003"/>
                    </a:ext>
                  </a:extLst>
                </a:gridCol>
                <a:gridCol w="1739014">
                  <a:extLst>
                    <a:ext uri="{9D8B030D-6E8A-4147-A177-3AD203B41FA5}">
                      <a16:colId xmlns:a16="http://schemas.microsoft.com/office/drawing/2014/main" val="20004"/>
                    </a:ext>
                  </a:extLst>
                </a:gridCol>
                <a:gridCol w="1739014">
                  <a:extLst>
                    <a:ext uri="{9D8B030D-6E8A-4147-A177-3AD203B41FA5}">
                      <a16:colId xmlns:a16="http://schemas.microsoft.com/office/drawing/2014/main" val="20005"/>
                    </a:ext>
                  </a:extLst>
                </a:gridCol>
              </a:tblGrid>
              <a:tr h="152400">
                <a:tc rowSpan="8">
                  <a:txBody>
                    <a:bodyPr/>
                    <a:lstStyle/>
                    <a:p>
                      <a:pPr marL="0" marR="0">
                        <a:spcBef>
                          <a:spcPts val="0"/>
                        </a:spcBef>
                        <a:spcAft>
                          <a:spcPts val="0"/>
                        </a:spcAft>
                      </a:pPr>
                      <a:r>
                        <a:rPr lang="en-US" sz="1600" b="1" dirty="0">
                          <a:effectLst/>
                          <a:latin typeface="Calibri"/>
                          <a:ea typeface="Calibri"/>
                          <a:cs typeface="Times New Roman"/>
                        </a:rPr>
                        <a:t> </a:t>
                      </a:r>
                      <a:endParaRPr lang="en-US" sz="1600" dirty="0">
                        <a:effectLst/>
                        <a:latin typeface="Calibri"/>
                        <a:ea typeface="Calibri"/>
                        <a:cs typeface="Times New Roman"/>
                      </a:endParaRPr>
                    </a:p>
                    <a:p>
                      <a:pPr marL="0" marR="0">
                        <a:spcBef>
                          <a:spcPts val="0"/>
                        </a:spcBef>
                        <a:spcAft>
                          <a:spcPts val="0"/>
                        </a:spcAft>
                      </a:pPr>
                      <a:r>
                        <a:rPr lang="en-US" sz="1600" b="1" dirty="0">
                          <a:effectLst/>
                          <a:latin typeface="Calibri"/>
                          <a:ea typeface="Calibri"/>
                          <a:cs typeface="Times New Roman"/>
                        </a:rPr>
                        <a:t>ABRET EEG</a:t>
                      </a:r>
                      <a:endParaRPr lang="en-US" sz="1600" dirty="0">
                        <a:effectLst/>
                        <a:latin typeface="Calibri"/>
                        <a:ea typeface="Calibri"/>
                        <a:cs typeface="Times New Roman"/>
                      </a:endParaRPr>
                    </a:p>
                    <a:p>
                      <a:pPr marL="0" marR="0">
                        <a:spcBef>
                          <a:spcPts val="0"/>
                        </a:spcBef>
                        <a:spcAft>
                          <a:spcPts val="0"/>
                        </a:spcAft>
                      </a:pPr>
                      <a:r>
                        <a:rPr lang="en-US" sz="1600" b="1" dirty="0">
                          <a:effectLst/>
                          <a:latin typeface="Calibri"/>
                          <a:ea typeface="Calibri"/>
                          <a:cs typeface="Times New Roman"/>
                        </a:rPr>
                        <a:t> </a:t>
                      </a:r>
                      <a:endParaRPr lang="en-US" sz="1600" dirty="0">
                        <a:effectLst/>
                        <a:latin typeface="Calibri"/>
                        <a:ea typeface="Calibri"/>
                        <a:cs typeface="Times New Roman"/>
                      </a:endParaRPr>
                    </a:p>
                    <a:p>
                      <a:pPr marL="0" marR="0">
                        <a:spcBef>
                          <a:spcPts val="0"/>
                        </a:spcBef>
                        <a:spcAft>
                          <a:spcPts val="0"/>
                        </a:spcAft>
                      </a:pPr>
                      <a:r>
                        <a:rPr lang="en-US" sz="1600" b="1" dirty="0">
                          <a:effectLst/>
                          <a:latin typeface="Calibri"/>
                          <a:ea typeface="Calibri"/>
                          <a:cs typeface="Times New Roman"/>
                        </a:rPr>
                        <a:t>Eligibility Pathways</a:t>
                      </a:r>
                      <a:endParaRPr lang="en-US" sz="1600" dirty="0">
                        <a:effectLst/>
                        <a:latin typeface="Calibri"/>
                        <a:ea typeface="Calibri"/>
                        <a:cs typeface="Times New Roman"/>
                      </a:endParaRPr>
                    </a:p>
                    <a:p>
                      <a:pPr marL="0" marR="0">
                        <a:spcBef>
                          <a:spcPts val="0"/>
                        </a:spcBef>
                        <a:spcAft>
                          <a:spcPts val="0"/>
                        </a:spcAft>
                      </a:pPr>
                      <a:r>
                        <a:rPr lang="en-US" sz="1600" dirty="0">
                          <a:effectLst/>
                          <a:latin typeface="Calibri"/>
                          <a:ea typeface="Calibri"/>
                          <a:cs typeface="Times New Roman"/>
                        </a:rPr>
                        <a:t> </a:t>
                      </a:r>
                    </a:p>
                    <a:p>
                      <a:pPr marL="0" marR="0">
                        <a:spcBef>
                          <a:spcPts val="0"/>
                        </a:spcBef>
                        <a:spcAft>
                          <a:spcPts val="0"/>
                        </a:spcAft>
                      </a:pPr>
                      <a:r>
                        <a:rPr lang="en-US" sz="1600" dirty="0">
                          <a:effectLst/>
                          <a:latin typeface="Calibri"/>
                          <a:ea typeface="Calibri"/>
                          <a:cs typeface="Times New Roman"/>
                        </a:rPr>
                        <a:t> </a:t>
                      </a:r>
                    </a:p>
                    <a:p>
                      <a:pPr marL="0" marR="0">
                        <a:spcBef>
                          <a:spcPts val="0"/>
                        </a:spcBef>
                        <a:spcAft>
                          <a:spcPts val="0"/>
                        </a:spcAft>
                      </a:pPr>
                      <a:r>
                        <a:rPr lang="en-US" sz="1600" dirty="0">
                          <a:effectLst/>
                          <a:latin typeface="Calibri"/>
                          <a:ea typeface="Calibri"/>
                          <a:cs typeface="Times New Roman"/>
                        </a:rPr>
                        <a:t> </a:t>
                      </a:r>
                    </a:p>
                    <a:p>
                      <a:pPr marL="0" marR="0">
                        <a:spcBef>
                          <a:spcPts val="0"/>
                        </a:spcBef>
                        <a:spcAft>
                          <a:spcPts val="0"/>
                        </a:spcAft>
                      </a:pPr>
                      <a:r>
                        <a:rPr lang="en-US" sz="1600" dirty="0">
                          <a:effectLst/>
                          <a:latin typeface="Calibri"/>
                          <a:ea typeface="Calibri"/>
                          <a:cs typeface="Times New Roman"/>
                        </a:rPr>
                        <a:t> </a:t>
                      </a:r>
                    </a:p>
                    <a:p>
                      <a:pPr marL="0" marR="0" algn="ctr">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marL="0" marR="0">
                        <a:spcBef>
                          <a:spcPts val="0"/>
                        </a:spcBef>
                        <a:spcAft>
                          <a:spcPts val="0"/>
                        </a:spcAft>
                      </a:pPr>
                      <a:r>
                        <a:rPr lang="en-US" sz="1600" b="1" dirty="0">
                          <a:effectLst/>
                          <a:latin typeface="Calibri"/>
                          <a:ea typeface="Calibri"/>
                          <a:cs typeface="Times New Roman"/>
                        </a:rPr>
                        <a:t>Pathway I</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effectLst/>
                          <a:latin typeface="Calibri"/>
                          <a:ea typeface="Calibri"/>
                          <a:cs typeface="Times New Roman"/>
                        </a:rPr>
                        <a:t>Pathway II</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effectLst/>
                          <a:latin typeface="Calibri"/>
                          <a:ea typeface="Calibri"/>
                          <a:cs typeface="Times New Roman"/>
                        </a:rPr>
                        <a:t>Pathway III</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effectLst/>
                          <a:latin typeface="Calibri"/>
                          <a:ea typeface="Calibri"/>
                          <a:cs typeface="Times New Roman"/>
                        </a:rPr>
                        <a:t>Pathway IV</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83920">
                <a:tc vMerge="1">
                  <a:txBody>
                    <a:bodyPr/>
                    <a:lstStyle/>
                    <a:p>
                      <a:endParaRPr lang="en-US"/>
                    </a:p>
                  </a:txBody>
                  <a:tcPr/>
                </a:tc>
                <a:tc gridSpan="2">
                  <a:txBody>
                    <a:bodyPr/>
                    <a:lstStyle/>
                    <a:p>
                      <a:pPr marL="0" marR="0">
                        <a:spcBef>
                          <a:spcPts val="0"/>
                        </a:spcBef>
                        <a:spcAft>
                          <a:spcPts val="0"/>
                        </a:spcAft>
                      </a:pPr>
                      <a:r>
                        <a:rPr lang="en-US" sz="1600" b="1" dirty="0">
                          <a:effectLst/>
                          <a:latin typeface="Calibri"/>
                          <a:ea typeface="Calibri"/>
                          <a:cs typeface="Times New Roman"/>
                        </a:rPr>
                        <a:t>CAAHEP NDT Program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600" b="1" dirty="0">
                          <a:effectLst/>
                          <a:latin typeface="Calibri"/>
                          <a:ea typeface="Calibri"/>
                          <a:cs typeface="Times New Roman"/>
                        </a:rPr>
                        <a:t>Formal NDT Education</a:t>
                      </a:r>
                      <a:endParaRPr lang="en-US" sz="1600" dirty="0">
                        <a:effectLst/>
                        <a:latin typeface="Calibri"/>
                        <a:ea typeface="Calibri"/>
                        <a:cs typeface="Times New Roman"/>
                      </a:endParaRPr>
                    </a:p>
                    <a:p>
                      <a:pPr marL="0" marR="0">
                        <a:spcBef>
                          <a:spcPts val="0"/>
                        </a:spcBef>
                        <a:spcAft>
                          <a:spcPts val="0"/>
                        </a:spcAft>
                      </a:pPr>
                      <a:r>
                        <a:rPr lang="en-US" sz="1600" b="1" dirty="0">
                          <a:effectLst/>
                          <a:latin typeface="Calibri"/>
                          <a:ea typeface="Calibri"/>
                          <a:cs typeface="Times New Roman"/>
                        </a:rPr>
                        <a:t> </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600" b="1" dirty="0">
                          <a:effectLst/>
                          <a:latin typeface="Calibri"/>
                          <a:ea typeface="Calibri"/>
                          <a:cs typeface="Times New Roman"/>
                        </a:rPr>
                        <a:t>Employed in Neurodiagnostics with Associate’s Degree or RPSGT</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600" b="1" dirty="0">
                          <a:effectLst/>
                          <a:latin typeface="Calibri"/>
                          <a:ea typeface="Calibri"/>
                          <a:cs typeface="Times New Roman"/>
                        </a:rPr>
                        <a:t>Employed in Neurodiagnostics</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1"/>
                  </a:ext>
                </a:extLst>
              </a:tr>
              <a:tr h="1104900">
                <a:tc vMerge="1">
                  <a:txBody>
                    <a:bodyPr/>
                    <a:lstStyle/>
                    <a:p>
                      <a:endParaRPr lang="en-US"/>
                    </a:p>
                  </a:txBody>
                  <a:tcPr/>
                </a:tc>
                <a:tc gridSpan="2">
                  <a:txBody>
                    <a:bodyPr/>
                    <a:lstStyle/>
                    <a:p>
                      <a:pPr marL="0" marR="0">
                        <a:spcBef>
                          <a:spcPts val="0"/>
                        </a:spcBef>
                        <a:spcAft>
                          <a:spcPts val="0"/>
                        </a:spcAft>
                      </a:pPr>
                      <a:r>
                        <a:rPr lang="en-US" sz="1600" dirty="0">
                          <a:effectLst/>
                          <a:latin typeface="Calibri"/>
                          <a:ea typeface="Calibri"/>
                          <a:cs typeface="Times New Roman"/>
                        </a:rPr>
                        <a:t>Current CPR/BCLS certification</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i="1" dirty="0">
                          <a:effectLst/>
                          <a:latin typeface="Calibri"/>
                          <a:ea typeface="Calibri"/>
                          <a:cs typeface="Times New Roman"/>
                        </a:rPr>
                        <a:t>Completion</a:t>
                      </a:r>
                      <a:r>
                        <a:rPr lang="en-US" sz="1600" dirty="0">
                          <a:effectLst/>
                          <a:latin typeface="Calibri"/>
                          <a:ea typeface="Calibri"/>
                          <a:cs typeface="Times New Roman"/>
                        </a:rPr>
                        <a:t> of Program</a:t>
                      </a:r>
                    </a:p>
                    <a:p>
                      <a:pPr marL="0" marR="0">
                        <a:spcBef>
                          <a:spcPts val="0"/>
                        </a:spcBef>
                        <a:spcAft>
                          <a:spcPts val="0"/>
                        </a:spcAft>
                      </a:pPr>
                      <a:r>
                        <a:rPr lang="en-US" sz="1600" dirty="0">
                          <a:effectLst/>
                          <a:latin typeface="Calibri"/>
                          <a:ea typeface="Calibri"/>
                          <a:cs typeface="Times New Roman"/>
                        </a:rPr>
                        <a:t>(Programs must apply for recognition)</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1 year </a:t>
                      </a:r>
                      <a:r>
                        <a:rPr lang="en-US" sz="1600" i="1" dirty="0">
                          <a:effectLst/>
                          <a:latin typeface="Calibri"/>
                          <a:ea typeface="Calibri"/>
                          <a:cs typeface="Times New Roman"/>
                        </a:rPr>
                        <a:t>clinical EEG</a:t>
                      </a:r>
                      <a:r>
                        <a:rPr lang="en-US" sz="1600" dirty="0">
                          <a:effectLst/>
                          <a:latin typeface="Calibri"/>
                          <a:ea typeface="Calibri"/>
                          <a:cs typeface="Times New Roman"/>
                        </a:rPr>
                        <a:t> experience (1)</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2 years </a:t>
                      </a:r>
                      <a:r>
                        <a:rPr lang="en-US" sz="1600" i="1" dirty="0">
                          <a:effectLst/>
                          <a:latin typeface="Calibri"/>
                          <a:ea typeface="Calibri"/>
                          <a:cs typeface="Times New Roman"/>
                        </a:rPr>
                        <a:t>clinical EEG</a:t>
                      </a:r>
                      <a:r>
                        <a:rPr lang="en-US" sz="1600" dirty="0">
                          <a:effectLst/>
                          <a:latin typeface="Calibri"/>
                          <a:ea typeface="Calibri"/>
                          <a:cs typeface="Times New Roman"/>
                        </a:rPr>
                        <a:t> experience (1)</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4900">
                <a:tc vMerge="1">
                  <a:txBody>
                    <a:bodyPr/>
                    <a:lstStyle/>
                    <a:p>
                      <a:endParaRPr lang="en-US"/>
                    </a:p>
                  </a:txBody>
                  <a:tcPr/>
                </a:tc>
                <a:tc gridSpan="2">
                  <a:txBody>
                    <a:bodyPr/>
                    <a:lstStyle/>
                    <a:p>
                      <a:pPr marL="0" marR="0">
                        <a:spcBef>
                          <a:spcPts val="0"/>
                        </a:spcBef>
                        <a:spcAft>
                          <a:spcPts val="0"/>
                        </a:spcAft>
                      </a:pPr>
                      <a:r>
                        <a:rPr lang="en-US" sz="1600" b="1" dirty="0">
                          <a:effectLst/>
                          <a:latin typeface="Calibri"/>
                          <a:ea typeface="Calibri"/>
                          <a:cs typeface="Times New Roman"/>
                        </a:rPr>
                        <a:t>Part 1 Exam</a:t>
                      </a:r>
                      <a:endParaRPr lang="en-US" sz="1600" dirty="0">
                        <a:effectLst/>
                        <a:latin typeface="Calibri"/>
                        <a:ea typeface="Calibri"/>
                        <a:cs typeface="Times New Roman"/>
                      </a:endParaRPr>
                    </a:p>
                    <a:p>
                      <a:pPr marL="0" marR="0">
                        <a:spcBef>
                          <a:spcPts val="0"/>
                        </a:spcBef>
                        <a:spcAft>
                          <a:spcPts val="0"/>
                        </a:spcAft>
                      </a:pPr>
                      <a:r>
                        <a:rPr lang="en-US" sz="1600" dirty="0">
                          <a:effectLst/>
                          <a:latin typeface="Calibri"/>
                          <a:ea typeface="Calibri"/>
                          <a:cs typeface="Times New Roman"/>
                        </a:rPr>
                        <a:t>(After enrolled at least 6 months in program) (3)</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Documentation of 100 EEGs following completion of the program.</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Documentation of 150 EEGs post 1 year experience (1)</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Documentation of 200 EEGs post 2 years of experience (1)</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2940">
                <a:tc vMerge="1">
                  <a:txBody>
                    <a:bodyPr/>
                    <a:lstStyle/>
                    <a:p>
                      <a:endParaRPr lang="en-US"/>
                    </a:p>
                  </a:txBody>
                  <a:tcPr/>
                </a:tc>
                <a:tc gridSpan="2">
                  <a:txBody>
                    <a:bodyPr/>
                    <a:lstStyle/>
                    <a:p>
                      <a:pPr marL="0" marR="0">
                        <a:spcBef>
                          <a:spcPts val="0"/>
                        </a:spcBef>
                        <a:spcAft>
                          <a:spcPts val="0"/>
                        </a:spcAft>
                      </a:pPr>
                      <a:r>
                        <a:rPr lang="en-US" sz="1600" b="1" dirty="0">
                          <a:effectLst/>
                          <a:latin typeface="Calibri"/>
                          <a:ea typeface="Calibri"/>
                          <a:cs typeface="Times New Roman"/>
                        </a:rPr>
                        <a:t>Part 2 Exam</a:t>
                      </a:r>
                      <a:endParaRPr lang="en-US" sz="1600" dirty="0">
                        <a:effectLst/>
                        <a:latin typeface="Calibri"/>
                        <a:ea typeface="Calibri"/>
                        <a:cs typeface="Times New Roman"/>
                      </a:endParaRPr>
                    </a:p>
                    <a:p>
                      <a:pPr marL="0" marR="0">
                        <a:spcBef>
                          <a:spcPts val="0"/>
                        </a:spcBef>
                        <a:spcAft>
                          <a:spcPts val="0"/>
                        </a:spcAft>
                      </a:pPr>
                      <a:r>
                        <a:rPr lang="en-US" sz="1600" dirty="0">
                          <a:effectLst/>
                          <a:latin typeface="Calibri"/>
                          <a:ea typeface="Calibri"/>
                          <a:cs typeface="Times New Roman"/>
                        </a:rPr>
                        <a:t>(Following completion of program)</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dirty="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Current CPR/BCLS certification</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Current CPR/BCLS certification</a:t>
                      </a:r>
                    </a:p>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Current CPR/BCLS certification</a:t>
                      </a:r>
                    </a:p>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960">
                <a:tc vMerge="1">
                  <a:txBody>
                    <a:bodyPr/>
                    <a:lstStyle/>
                    <a:p>
                      <a:endParaRPr lang="en-US"/>
                    </a:p>
                  </a:txBody>
                  <a:tcPr/>
                </a:tc>
                <a:tc gridSpan="2">
                  <a:txBody>
                    <a:bodyPr/>
                    <a:lstStyle/>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1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30 EEG ASET Credits (2)</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60 EEG ASET Credits (2)</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0980">
                <a:tc vMerge="1">
                  <a:txBody>
                    <a:bodyPr/>
                    <a:lstStyle/>
                    <a:p>
                      <a:endParaRPr lang="en-US"/>
                    </a:p>
                  </a:txBody>
                  <a:tcPr/>
                </a:tc>
                <a:tc gridSpan="2">
                  <a:txBody>
                    <a:bodyPr/>
                    <a:lstStyle/>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2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1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1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0980">
                <a:tc vMerge="1">
                  <a:txBody>
                    <a:bodyPr/>
                    <a:lstStyle/>
                    <a:p>
                      <a:endParaRPr lang="en-US"/>
                    </a:p>
                  </a:txBody>
                  <a:tcPr/>
                </a:tc>
                <a:tc gridSpan="2">
                  <a:txBody>
                    <a:bodyPr/>
                    <a:lstStyle/>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600">
                        <a:effectLst/>
                        <a:latin typeface="Calibri"/>
                        <a:ea typeface="Calibri"/>
                        <a:cs typeface="Times New Roman"/>
                      </a:endParaRPr>
                    </a:p>
                  </a:txBody>
                  <a:tcPr marL="66965" marR="66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2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Part 2 Exam</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980">
                <a:tc gridSpan="6">
                  <a:txBody>
                    <a:bodyPr/>
                    <a:lstStyle/>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41960">
                <a:tc gridSpan="2">
                  <a:txBody>
                    <a:bodyPr/>
                    <a:lstStyle/>
                    <a:p>
                      <a:pPr marL="0" marR="0">
                        <a:spcBef>
                          <a:spcPts val="0"/>
                        </a:spcBef>
                        <a:spcAft>
                          <a:spcPts val="0"/>
                        </a:spcAft>
                      </a:pPr>
                      <a:r>
                        <a:rPr lang="en-US" sz="1600" b="1" dirty="0">
                          <a:effectLst/>
                          <a:latin typeface="Calibri"/>
                          <a:ea typeface="Calibri"/>
                          <a:cs typeface="Times New Roman"/>
                        </a:rPr>
                        <a:t>2015-2017</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600" dirty="0">
                          <a:effectLst/>
                          <a:latin typeface="Calibri"/>
                          <a:ea typeface="Calibri"/>
                          <a:cs typeface="Times New Roman"/>
                        </a:rPr>
                        <a:t>-----------------------Entering the field--------------------------</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600" dirty="0">
                          <a:effectLst/>
                          <a:latin typeface="Calibri"/>
                          <a:ea typeface="Calibri"/>
                          <a:cs typeface="Times New Roman"/>
                        </a:rPr>
                        <a:t>Must be in the field as of 2015</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2940">
                <a:tc gridSpan="2">
                  <a:txBody>
                    <a:bodyPr/>
                    <a:lstStyle/>
                    <a:p>
                      <a:pPr marL="0" marR="0">
                        <a:spcBef>
                          <a:spcPts val="0"/>
                        </a:spcBef>
                        <a:spcAft>
                          <a:spcPts val="0"/>
                        </a:spcAft>
                      </a:pPr>
                      <a:r>
                        <a:rPr lang="en-US" sz="1600" b="1" dirty="0">
                          <a:effectLst/>
                          <a:latin typeface="Calibri"/>
                          <a:ea typeface="Calibri"/>
                          <a:cs typeface="Times New Roman"/>
                        </a:rPr>
                        <a:t>2018</a:t>
                      </a:r>
                      <a:endParaRPr lang="en-US" sz="1600" dirty="0">
                        <a:effectLst/>
                        <a:latin typeface="Calibri"/>
                        <a:ea typeface="Calibri"/>
                        <a:cs typeface="Times New Roman"/>
                      </a:endParaRP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600" dirty="0">
                          <a:effectLst/>
                          <a:latin typeface="Calibri"/>
                          <a:ea typeface="Calibri"/>
                          <a:cs typeface="Times New Roman"/>
                        </a:rPr>
                        <a:t>-----------------------Entering the field--------------------------</a:t>
                      </a:r>
                    </a:p>
                    <a:p>
                      <a:pPr marL="0" marR="0">
                        <a:spcBef>
                          <a:spcPts val="0"/>
                        </a:spcBef>
                        <a:spcAft>
                          <a:spcPts val="0"/>
                        </a:spcAft>
                      </a:pPr>
                      <a:r>
                        <a:rPr lang="en-US" sz="1600" dirty="0">
                          <a:effectLst/>
                          <a:latin typeface="Calibri"/>
                          <a:ea typeface="Calibri"/>
                          <a:cs typeface="Times New Roman"/>
                        </a:rPr>
                        <a:t> </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600" dirty="0">
                          <a:effectLst/>
                          <a:latin typeface="Calibri"/>
                          <a:ea typeface="Calibri"/>
                          <a:cs typeface="Times New Roman"/>
                        </a:rPr>
                        <a:t>XXXXXXXXXXXXXXXXXXXXX</a:t>
                      </a:r>
                    </a:p>
                    <a:p>
                      <a:pPr marL="0" marR="0" algn="ctr">
                        <a:spcBef>
                          <a:spcPts val="0"/>
                        </a:spcBef>
                        <a:spcAft>
                          <a:spcPts val="0"/>
                        </a:spcAft>
                      </a:pPr>
                      <a:r>
                        <a:rPr lang="en-US" sz="1600" dirty="0">
                          <a:effectLst/>
                          <a:latin typeface="Calibri"/>
                          <a:ea typeface="Calibri"/>
                          <a:cs typeface="Times New Roman"/>
                        </a:rPr>
                        <a:t>Pathway Expires</a:t>
                      </a:r>
                    </a:p>
                  </a:txBody>
                  <a:tcPr marL="50224" marR="50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3"/>
          <p:cNvSpPr>
            <a:spLocks noChangeArrowheads="1"/>
          </p:cNvSpPr>
          <p:nvPr/>
        </p:nvSpPr>
        <p:spPr bwMode="auto">
          <a:xfrm>
            <a:off x="1464469" y="2250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76" y="1951037"/>
            <a:ext cx="679847" cy="96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61022"/>
      </p:ext>
    </p:extLst>
  </p:cSld>
  <p:clrMapOvr>
    <a:masterClrMapping/>
  </p:clrMapOvr>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1_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5178</TotalTime>
  <Words>1185</Words>
  <Application>Microsoft Office PowerPoint</Application>
  <PresentationFormat>On-screen Show (4:3)</PresentationFormat>
  <Paragraphs>178</Paragraphs>
  <Slides>15</Slides>
  <Notes>10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27" baseType="lpstr">
      <vt:lpstr>Arial</vt:lpstr>
      <vt:lpstr>Calibri</vt:lpstr>
      <vt:lpstr>Calibri Light</vt:lpstr>
      <vt:lpstr>Garamond</vt:lpstr>
      <vt:lpstr>Times New Roman</vt:lpstr>
      <vt:lpstr>Wingdings</vt:lpstr>
      <vt:lpstr>UCSF PPT Template</vt:lpstr>
      <vt:lpstr>UCSF PPT Template-Blue</vt:lpstr>
      <vt:lpstr>UCSF PPT Template-Blue Bar</vt:lpstr>
      <vt:lpstr>1_UCSF PPT Template-Blue</vt:lpstr>
      <vt:lpstr>Office Theme</vt:lpstr>
      <vt:lpstr>Bitmap Image</vt:lpstr>
      <vt:lpstr>PowerPoint Presentation</vt:lpstr>
      <vt:lpstr>EEG Technologist Survey Participants</vt:lpstr>
      <vt:lpstr>Staffing Levels</vt:lpstr>
      <vt:lpstr>Procedures / Modalities Performed</vt:lpstr>
      <vt:lpstr>Compensation – Salary Ranges</vt:lpstr>
      <vt:lpstr>Clinical Training Affiliations</vt:lpstr>
      <vt:lpstr>PowerPoint Presentation</vt:lpstr>
      <vt:lpstr>Current State – What’s at Stake?</vt:lpstr>
      <vt:lpstr>PowerPoint Presentation</vt:lpstr>
      <vt:lpstr>Current State – What’s at Stake?</vt:lpstr>
      <vt:lpstr>Supporting California and the Bay Area through an NDT Associate’s Program</vt:lpstr>
      <vt:lpstr>Optimal Program Structure</vt:lpstr>
      <vt:lpstr>Optimal Program Structure</vt:lpstr>
      <vt:lpstr>Things to think about…</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Stringer, Janet</cp:lastModifiedBy>
  <cp:revision>346</cp:revision>
  <dcterms:created xsi:type="dcterms:W3CDTF">2012-05-07T17:59:34Z</dcterms:created>
  <dcterms:modified xsi:type="dcterms:W3CDTF">2016-11-04T00:13:25Z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