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1" r:id="rId1"/>
  </p:sldMasterIdLst>
  <p:handoutMasterIdLst>
    <p:handoutMasterId r:id="rId15"/>
  </p:handoutMasterIdLst>
  <p:sldIdLst>
    <p:sldId id="256" r:id="rId2"/>
    <p:sldId id="285" r:id="rId3"/>
    <p:sldId id="281" r:id="rId4"/>
    <p:sldId id="282" r:id="rId5"/>
    <p:sldId id="288" r:id="rId6"/>
    <p:sldId id="295" r:id="rId7"/>
    <p:sldId id="296" r:id="rId8"/>
    <p:sldId id="294" r:id="rId9"/>
    <p:sldId id="297" r:id="rId10"/>
    <p:sldId id="298" r:id="rId11"/>
    <p:sldId id="299" r:id="rId12"/>
    <p:sldId id="300" r:id="rId13"/>
    <p:sldId id="301" r:id="rId14"/>
  </p:sldIdLst>
  <p:sldSz cx="9144000" cy="6858000" type="screen4x3"/>
  <p:notesSz cx="6946900" cy="9271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1474"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3010323" cy="463550"/>
          </a:xfrm>
          <a:prstGeom prst="rect">
            <a:avLst/>
          </a:prstGeom>
          <a:noFill/>
          <a:ln>
            <a:noFill/>
          </a:ln>
          <a:effectLst/>
          <a:extLst/>
        </p:spPr>
        <p:txBody>
          <a:bodyPr vert="horz" wrap="square" lIns="92665" tIns="46333" rIns="92665" bIns="46333" numCol="1" anchor="t" anchorCtr="0" compatLnSpc="1">
            <a:prstTxWarp prst="textNoShape">
              <a:avLst/>
            </a:prstTxWarp>
          </a:bodyPr>
          <a:lstStyle>
            <a:lvl1pPr eaLnBrk="1" hangingPunct="1">
              <a:defRPr sz="1200">
                <a:latin typeface="Arial" charset="0"/>
                <a:ea typeface="+mn-ea"/>
              </a:defRPr>
            </a:lvl1pPr>
          </a:lstStyle>
          <a:p>
            <a:pPr>
              <a:defRPr/>
            </a:pPr>
            <a:endParaRPr lang="en-US"/>
          </a:p>
        </p:txBody>
      </p:sp>
      <p:sp>
        <p:nvSpPr>
          <p:cNvPr id="32771" name="Rectangle 3"/>
          <p:cNvSpPr>
            <a:spLocks noGrp="1" noChangeArrowheads="1"/>
          </p:cNvSpPr>
          <p:nvPr>
            <p:ph type="dt" sz="quarter" idx="1"/>
          </p:nvPr>
        </p:nvSpPr>
        <p:spPr bwMode="auto">
          <a:xfrm>
            <a:off x="3934969" y="0"/>
            <a:ext cx="3010323" cy="463550"/>
          </a:xfrm>
          <a:prstGeom prst="rect">
            <a:avLst/>
          </a:prstGeom>
          <a:noFill/>
          <a:ln>
            <a:noFill/>
          </a:ln>
          <a:effectLst/>
          <a:extLst/>
        </p:spPr>
        <p:txBody>
          <a:bodyPr vert="horz" wrap="square" lIns="92665" tIns="46333" rIns="92665" bIns="46333" numCol="1" anchor="t" anchorCtr="0" compatLnSpc="1">
            <a:prstTxWarp prst="textNoShape">
              <a:avLst/>
            </a:prstTxWarp>
          </a:bodyPr>
          <a:lstStyle>
            <a:lvl1pPr algn="r" eaLnBrk="1" hangingPunct="1">
              <a:defRPr sz="1200">
                <a:latin typeface="Arial" charset="0"/>
                <a:ea typeface="+mn-ea"/>
              </a:defRPr>
            </a:lvl1pPr>
          </a:lstStyle>
          <a:p>
            <a:pPr>
              <a:defRPr/>
            </a:pPr>
            <a:endParaRPr lang="en-US"/>
          </a:p>
        </p:txBody>
      </p:sp>
      <p:sp>
        <p:nvSpPr>
          <p:cNvPr id="32772" name="Rectangle 4"/>
          <p:cNvSpPr>
            <a:spLocks noGrp="1" noChangeArrowheads="1"/>
          </p:cNvSpPr>
          <p:nvPr>
            <p:ph type="ftr" sz="quarter" idx="2"/>
          </p:nvPr>
        </p:nvSpPr>
        <p:spPr bwMode="auto">
          <a:xfrm>
            <a:off x="0" y="8805841"/>
            <a:ext cx="3010323" cy="463550"/>
          </a:xfrm>
          <a:prstGeom prst="rect">
            <a:avLst/>
          </a:prstGeom>
          <a:noFill/>
          <a:ln>
            <a:noFill/>
          </a:ln>
          <a:effectLst/>
          <a:extLst/>
        </p:spPr>
        <p:txBody>
          <a:bodyPr vert="horz" wrap="square" lIns="92665" tIns="46333" rIns="92665" bIns="46333" numCol="1" anchor="b" anchorCtr="0" compatLnSpc="1">
            <a:prstTxWarp prst="textNoShape">
              <a:avLst/>
            </a:prstTxWarp>
          </a:bodyPr>
          <a:lstStyle>
            <a:lvl1pPr eaLnBrk="1" hangingPunct="1">
              <a:defRPr sz="1200">
                <a:latin typeface="Arial" charset="0"/>
                <a:ea typeface="+mn-ea"/>
              </a:defRPr>
            </a:lvl1pPr>
          </a:lstStyle>
          <a:p>
            <a:pPr>
              <a:defRPr/>
            </a:pPr>
            <a:endParaRPr lang="en-US"/>
          </a:p>
        </p:txBody>
      </p:sp>
      <p:sp>
        <p:nvSpPr>
          <p:cNvPr id="32773" name="Rectangle 5"/>
          <p:cNvSpPr>
            <a:spLocks noGrp="1" noChangeArrowheads="1"/>
          </p:cNvSpPr>
          <p:nvPr>
            <p:ph type="sldNum" sz="quarter" idx="3"/>
          </p:nvPr>
        </p:nvSpPr>
        <p:spPr bwMode="auto">
          <a:xfrm>
            <a:off x="3934969" y="8805841"/>
            <a:ext cx="3010323" cy="463550"/>
          </a:xfrm>
          <a:prstGeom prst="rect">
            <a:avLst/>
          </a:prstGeom>
          <a:noFill/>
          <a:ln>
            <a:noFill/>
          </a:ln>
          <a:effectLst/>
          <a:extLst/>
        </p:spPr>
        <p:txBody>
          <a:bodyPr vert="horz" wrap="square" lIns="92665" tIns="46333" rIns="92665" bIns="46333" numCol="1" anchor="b" anchorCtr="0" compatLnSpc="1">
            <a:prstTxWarp prst="textNoShape">
              <a:avLst/>
            </a:prstTxWarp>
          </a:bodyPr>
          <a:lstStyle>
            <a:lvl1pPr algn="r" eaLnBrk="1" hangingPunct="1">
              <a:defRPr sz="1200" smtClean="0">
                <a:latin typeface="Arial" charset="0"/>
              </a:defRPr>
            </a:lvl1pPr>
          </a:lstStyle>
          <a:p>
            <a:pPr>
              <a:defRPr/>
            </a:pPr>
            <a:fld id="{11A7FDF1-D719-470A-9758-E5186351A42F}" type="slidenum">
              <a:rPr lang="en-US"/>
              <a:pPr>
                <a:defRPr/>
              </a:pPr>
              <a:t>‹#›</a:t>
            </a:fld>
            <a:endParaRPr lang="en-US"/>
          </a:p>
        </p:txBody>
      </p:sp>
    </p:spTree>
    <p:extLst>
      <p:ext uri="{BB962C8B-B14F-4D97-AF65-F5344CB8AC3E}">
        <p14:creationId xmlns:p14="http://schemas.microsoft.com/office/powerpoint/2010/main" val="294551547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mt="22000"/>
          </a:blip>
          <a:stretch>
            <a:fillRect/>
          </a:stretch>
        </p:blipFill>
        <p:spPr>
          <a:xfrm>
            <a:off x="0" y="4305300"/>
            <a:ext cx="9144000" cy="2590800"/>
          </a:xfrm>
          <a:prstGeom prst="rect">
            <a:avLst/>
          </a:prstGeom>
          <a:solidFill>
            <a:srgbClr val="E5A126"/>
          </a:solidFill>
        </p:spPr>
      </p:pic>
      <p:pic>
        <p:nvPicPr>
          <p:cNvPr id="5" name="Picture 4"/>
          <p:cNvPicPr>
            <a:picLocks noChangeAspect="1"/>
          </p:cNvPicPr>
          <p:nvPr/>
        </p:nvPicPr>
        <p:blipFill>
          <a:blip r:embed="rId2"/>
          <a:stretch>
            <a:fillRect/>
          </a:stretch>
        </p:blipFill>
        <p:spPr>
          <a:xfrm>
            <a:off x="0" y="2511424"/>
            <a:ext cx="9144000" cy="1793876"/>
          </a:xfrm>
          <a:prstGeom prst="rect">
            <a:avLst/>
          </a:prstGeom>
          <a:solidFill>
            <a:srgbClr val="50555D"/>
          </a:solidFill>
        </p:spPr>
      </p:pic>
      <p:sp>
        <p:nvSpPr>
          <p:cNvPr id="2" name="Title 1"/>
          <p:cNvSpPr>
            <a:spLocks noGrp="1"/>
          </p:cNvSpPr>
          <p:nvPr>
            <p:ph type="ctrTitle"/>
          </p:nvPr>
        </p:nvSpPr>
        <p:spPr>
          <a:xfrm>
            <a:off x="685800" y="2625725"/>
            <a:ext cx="7772400" cy="1470025"/>
          </a:xfrm>
        </p:spPr>
        <p:txBody>
          <a:bodyPr/>
          <a:lstStyle>
            <a:lvl1pPr algn="ctr">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4546600"/>
            <a:ext cx="6400800" cy="1498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descr="Canada-Final logos-RGB.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400" y="482599"/>
            <a:ext cx="1943201" cy="1812925"/>
          </a:xfrm>
          <a:prstGeom prst="rect">
            <a:avLst/>
          </a:prstGeom>
        </p:spPr>
      </p:pic>
    </p:spTree>
    <p:extLst>
      <p:ext uri="{BB962C8B-B14F-4D97-AF65-F5344CB8AC3E}">
        <p14:creationId xmlns:p14="http://schemas.microsoft.com/office/powerpoint/2010/main" val="24154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pic>
        <p:nvPicPr>
          <p:cNvPr id="8" name="Picture 7"/>
          <p:cNvPicPr>
            <a:picLocks noChangeAspect="1"/>
          </p:cNvPicPr>
          <p:nvPr/>
        </p:nvPicPr>
        <p:blipFill>
          <a:blip r:embed="rId2">
            <a:alphaModFix amt="0"/>
          </a:blip>
          <a:stretch>
            <a:fillRect/>
          </a:stretch>
        </p:blipFill>
        <p:spPr>
          <a:xfrm>
            <a:off x="0" y="0"/>
            <a:ext cx="9144000" cy="6858000"/>
          </a:xfrm>
          <a:prstGeom prst="rect">
            <a:avLst/>
          </a:prstGeom>
          <a:solidFill>
            <a:srgbClr val="E5A126"/>
          </a:solidFill>
        </p:spPr>
      </p:pic>
      <p:pic>
        <p:nvPicPr>
          <p:cNvPr id="7" name="Picture 6"/>
          <p:cNvPicPr>
            <a:picLocks noChangeAspect="1"/>
          </p:cNvPicPr>
          <p:nvPr/>
        </p:nvPicPr>
        <p:blipFill>
          <a:blip r:embed="rId2">
            <a:alphaModFix amt="22000"/>
          </a:blip>
          <a:stretch>
            <a:fillRect/>
          </a:stretch>
        </p:blipFill>
        <p:spPr>
          <a:xfrm>
            <a:off x="0" y="952500"/>
            <a:ext cx="9144000" cy="4876800"/>
          </a:xfrm>
          <a:prstGeom prst="rect">
            <a:avLst/>
          </a:prstGeom>
          <a:solidFill>
            <a:srgbClr val="F1675D"/>
          </a:solidFill>
        </p:spPr>
      </p:pic>
      <p:pic>
        <p:nvPicPr>
          <p:cNvPr id="5" name="Picture 4"/>
          <p:cNvPicPr>
            <a:picLocks noChangeAspect="1"/>
          </p:cNvPicPr>
          <p:nvPr/>
        </p:nvPicPr>
        <p:blipFill>
          <a:blip r:embed="rId2"/>
          <a:stretch>
            <a:fillRect/>
          </a:stretch>
        </p:blipFill>
        <p:spPr>
          <a:xfrm>
            <a:off x="0" y="1054100"/>
            <a:ext cx="9144000" cy="4648200"/>
          </a:xfrm>
          <a:prstGeom prst="rect">
            <a:avLst/>
          </a:prstGeom>
          <a:solidFill>
            <a:srgbClr val="50555D"/>
          </a:solidFill>
        </p:spPr>
      </p:pic>
      <p:pic>
        <p:nvPicPr>
          <p:cNvPr id="6" name="Picture 5"/>
          <p:cNvPicPr>
            <a:picLocks noChangeAspect="1"/>
          </p:cNvPicPr>
          <p:nvPr/>
        </p:nvPicPr>
        <p:blipFill>
          <a:blip r:embed="rId3"/>
          <a:stretch>
            <a:fillRect/>
          </a:stretch>
        </p:blipFill>
        <p:spPr>
          <a:xfrm>
            <a:off x="3332574" y="1447800"/>
            <a:ext cx="2478852" cy="2159000"/>
          </a:xfrm>
          <a:prstGeom prst="rect">
            <a:avLst/>
          </a:prstGeom>
        </p:spPr>
      </p:pic>
      <p:sp>
        <p:nvSpPr>
          <p:cNvPr id="11" name="Title 10"/>
          <p:cNvSpPr>
            <a:spLocks noGrp="1"/>
          </p:cNvSpPr>
          <p:nvPr>
            <p:ph type="title"/>
          </p:nvPr>
        </p:nvSpPr>
        <p:spPr>
          <a:xfrm>
            <a:off x="495300" y="4046538"/>
            <a:ext cx="8229600" cy="1143000"/>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4124667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A642886-D91E-4C2E-BF73-672B07B91B50}" type="slidenum">
              <a:rPr lang="en-US" smtClean="0"/>
              <a:pPr>
                <a:defRPr/>
              </a:pPr>
              <a:t>‹#›</a:t>
            </a:fld>
            <a:endParaRPr lang="en-US"/>
          </a:p>
        </p:txBody>
      </p:sp>
    </p:spTree>
    <p:extLst>
      <p:ext uri="{BB962C8B-B14F-4D97-AF65-F5344CB8AC3E}">
        <p14:creationId xmlns:p14="http://schemas.microsoft.com/office/powerpoint/2010/main" val="3174460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a:solidFill>
            <a:srgbClr val="50555D"/>
          </a:solidFill>
        </p:spPr>
      </p:pic>
      <p:pic>
        <p:nvPicPr>
          <p:cNvPr id="7" name="Picture 6"/>
          <p:cNvPicPr>
            <a:picLocks noChangeAspect="1"/>
          </p:cNvPicPr>
          <p:nvPr/>
        </p:nvPicPr>
        <p:blipFill>
          <a:blip r:embed="rId2">
            <a:alphaModFix amt="22000"/>
          </a:blip>
          <a:stretch>
            <a:fillRect/>
          </a:stretch>
        </p:blipFill>
        <p:spPr>
          <a:xfrm>
            <a:off x="0" y="2438400"/>
            <a:ext cx="9144000" cy="1816100"/>
          </a:xfrm>
          <a:prstGeom prst="rect">
            <a:avLst/>
          </a:prstGeom>
          <a:solidFill>
            <a:srgbClr val="F1675D"/>
          </a:solidFill>
        </p:spPr>
      </p:pic>
      <p:pic>
        <p:nvPicPr>
          <p:cNvPr id="6" name="Picture 5"/>
          <p:cNvPicPr>
            <a:picLocks noChangeAspect="1"/>
          </p:cNvPicPr>
          <p:nvPr/>
        </p:nvPicPr>
        <p:blipFill>
          <a:blip r:embed="rId2">
            <a:alphaModFix amt="0"/>
          </a:blip>
          <a:stretch>
            <a:fillRect/>
          </a:stretch>
        </p:blipFill>
        <p:spPr>
          <a:xfrm>
            <a:off x="0" y="2501900"/>
            <a:ext cx="9144000" cy="1676400"/>
          </a:xfrm>
          <a:prstGeom prst="rect">
            <a:avLst/>
          </a:prstGeom>
          <a:solidFill>
            <a:srgbClr val="E5A126"/>
          </a:solidFill>
        </p:spPr>
      </p:pic>
      <p:sp>
        <p:nvSpPr>
          <p:cNvPr id="2" name="Title 1"/>
          <p:cNvSpPr>
            <a:spLocks noGrp="1"/>
          </p:cNvSpPr>
          <p:nvPr>
            <p:ph type="ctrTitle"/>
          </p:nvPr>
        </p:nvSpPr>
        <p:spPr>
          <a:xfrm>
            <a:off x="685800" y="2605088"/>
            <a:ext cx="7772400" cy="1470025"/>
          </a:xfrm>
        </p:spPr>
        <p:txBody>
          <a:bodyPr/>
          <a:lstStyle>
            <a:lvl1pPr algn="ctr">
              <a:defRPr>
                <a:solidFill>
                  <a:schemeClr val="tx1"/>
                </a:solidFill>
              </a:defRPr>
            </a:lvl1pPr>
          </a:lstStyle>
          <a:p>
            <a:r>
              <a:rPr lang="en-US"/>
              <a:t>Click to edit Master title style</a:t>
            </a:r>
            <a:endParaRPr lang="en-US" dirty="0"/>
          </a:p>
        </p:txBody>
      </p:sp>
      <p:pic>
        <p:nvPicPr>
          <p:cNvPr id="9" name="Picture 8"/>
          <p:cNvPicPr>
            <a:picLocks noChangeAspect="1"/>
          </p:cNvPicPr>
          <p:nvPr/>
        </p:nvPicPr>
        <p:blipFill>
          <a:blip r:embed="rId3"/>
          <a:stretch>
            <a:fillRect/>
          </a:stretch>
        </p:blipFill>
        <p:spPr>
          <a:xfrm>
            <a:off x="7965328" y="5946907"/>
            <a:ext cx="947644" cy="825368"/>
          </a:xfrm>
          <a:prstGeom prst="rect">
            <a:avLst/>
          </a:prstGeom>
        </p:spPr>
      </p:pic>
    </p:spTree>
    <p:extLst>
      <p:ext uri="{BB962C8B-B14F-4D97-AF65-F5344CB8AC3E}">
        <p14:creationId xmlns:p14="http://schemas.microsoft.com/office/powerpoint/2010/main" val="1365266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2798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6" name="Slide Number Placeholder 5"/>
          <p:cNvSpPr>
            <a:spLocks noGrp="1"/>
          </p:cNvSpPr>
          <p:nvPr>
            <p:ph type="sldNum" sz="quarter" idx="12"/>
          </p:nvPr>
        </p:nvSpPr>
        <p:spPr>
          <a:xfrm>
            <a:off x="4000500" y="6350000"/>
            <a:ext cx="2133600" cy="365125"/>
          </a:xfrm>
          <a:prstGeom prst="rect">
            <a:avLst/>
          </a:prstGeom>
        </p:spPr>
        <p:txBody>
          <a:bodyPr/>
          <a:lstStyle>
            <a:lvl1pPr algn="ctr">
              <a:defRPr/>
            </a:lvl1pPr>
          </a:lstStyle>
          <a:p>
            <a:pPr>
              <a:defRPr/>
            </a:pPr>
            <a:fld id="{2667FCC9-6E30-44FA-8D71-D506DD1EA044}" type="slidenum">
              <a:rPr lang="en-US" smtClean="0"/>
              <a:pPr>
                <a:defRPr/>
              </a:pPr>
              <a:t>‹#›</a:t>
            </a:fld>
            <a:endParaRPr lang="en-US"/>
          </a:p>
        </p:txBody>
      </p:sp>
      <p:pic>
        <p:nvPicPr>
          <p:cNvPr id="7" name="Picture 6"/>
          <p:cNvPicPr>
            <a:picLocks noChangeAspect="1"/>
          </p:cNvPicPr>
          <p:nvPr/>
        </p:nvPicPr>
        <p:blipFill>
          <a:blip r:embed="rId2"/>
          <a:stretch>
            <a:fillRect/>
          </a:stretch>
        </p:blipFill>
        <p:spPr>
          <a:xfrm>
            <a:off x="0" y="0"/>
            <a:ext cx="9144000" cy="1338146"/>
          </a:xfrm>
          <a:prstGeom prst="rect">
            <a:avLst/>
          </a:prstGeom>
          <a:solidFill>
            <a:srgbClr val="50555D"/>
          </a:solidFill>
        </p:spPr>
      </p:pic>
      <p:pic>
        <p:nvPicPr>
          <p:cNvPr id="8" name="Picture 7" descr="SM_Canada-Final logo-RGB.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9400" y="5985007"/>
            <a:ext cx="1054100" cy="825368"/>
          </a:xfrm>
          <a:prstGeom prst="rect">
            <a:avLst/>
          </a:prstGeom>
        </p:spPr>
      </p:pic>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890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9144000" cy="1338146"/>
          </a:xfrm>
          <a:prstGeom prst="rect">
            <a:avLst/>
          </a:prstGeom>
          <a:solidFill>
            <a:srgbClr val="50555D"/>
          </a:solidFill>
        </p:spPr>
      </p:pic>
      <p:sp>
        <p:nvSpPr>
          <p:cNvPr id="3" name="Content Placeholder 2"/>
          <p:cNvSpPr>
            <a:spLocks noGrp="1"/>
          </p:cNvSpPr>
          <p:nvPr>
            <p:ph sz="half" idx="1"/>
          </p:nvPr>
        </p:nvSpPr>
        <p:spPr>
          <a:xfrm>
            <a:off x="457200" y="1498600"/>
            <a:ext cx="4038600" cy="44323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98599"/>
            <a:ext cx="4038600" cy="44323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8" name="Slide Number Placeholder 5"/>
          <p:cNvSpPr>
            <a:spLocks noGrp="1"/>
          </p:cNvSpPr>
          <p:nvPr>
            <p:ph type="sldNum" sz="quarter" idx="12"/>
          </p:nvPr>
        </p:nvSpPr>
        <p:spPr>
          <a:xfrm>
            <a:off x="3505200" y="6350000"/>
            <a:ext cx="2133600" cy="365125"/>
          </a:xfrm>
          <a:prstGeom prst="rect">
            <a:avLst/>
          </a:prstGeom>
        </p:spPr>
        <p:txBody>
          <a:bodyPr/>
          <a:lstStyle>
            <a:lvl1pPr algn="ctr">
              <a:defRPr/>
            </a:lvl1pPr>
          </a:lstStyle>
          <a:p>
            <a:pPr>
              <a:defRPr/>
            </a:pPr>
            <a:fld id="{AC8C3777-1958-41CE-8D49-192A0378B49A}" type="slidenum">
              <a:rPr lang="en-US" smtClean="0"/>
              <a:pPr>
                <a:defRPr/>
              </a:pPr>
              <a:t>‹#›</a:t>
            </a:fld>
            <a:endParaRPr lang="en-US"/>
          </a:p>
        </p:txBody>
      </p:sp>
      <p:sp>
        <p:nvSpPr>
          <p:cNvPr id="10" name="Title 1"/>
          <p:cNvSpPr>
            <a:spLocks noGrp="1"/>
          </p:cNvSpPr>
          <p:nvPr>
            <p:ph type="title"/>
          </p:nvPr>
        </p:nvSpPr>
        <p:spPr>
          <a:xfrm>
            <a:off x="457200" y="96838"/>
            <a:ext cx="8229600" cy="1143000"/>
          </a:xfrm>
        </p:spPr>
        <p:txBody>
          <a:bodyPr/>
          <a:lstStyle>
            <a:lvl1pPr>
              <a:defRPr/>
            </a:lvl1pPr>
          </a:lstStyle>
          <a:p>
            <a:r>
              <a:rPr lang="en-US"/>
              <a:t>Click to edit Master title style</a:t>
            </a:r>
            <a:endParaRPr lang="en-US" dirty="0"/>
          </a:p>
        </p:txBody>
      </p:sp>
      <p:pic>
        <p:nvPicPr>
          <p:cNvPr id="12" name="Picture 11" descr="SM_Canada-Final logo-RGB.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9400" y="5985007"/>
            <a:ext cx="1054100" cy="825368"/>
          </a:xfrm>
          <a:prstGeom prst="rect">
            <a:avLst/>
          </a:prstGeom>
        </p:spPr>
      </p:pic>
    </p:spTree>
    <p:extLst>
      <p:ext uri="{BB962C8B-B14F-4D97-AF65-F5344CB8AC3E}">
        <p14:creationId xmlns:p14="http://schemas.microsoft.com/office/powerpoint/2010/main" val="101538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9144000" cy="1338146"/>
          </a:xfrm>
          <a:prstGeom prst="rect">
            <a:avLst/>
          </a:prstGeom>
          <a:solidFill>
            <a:srgbClr val="50555D"/>
          </a:solidFill>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6798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6798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9" name="Slide Number Placeholder 8"/>
          <p:cNvSpPr>
            <a:spLocks noGrp="1"/>
          </p:cNvSpPr>
          <p:nvPr>
            <p:ph type="sldNum" sz="quarter" idx="12"/>
          </p:nvPr>
        </p:nvSpPr>
        <p:spPr>
          <a:xfrm>
            <a:off x="3578225" y="6337300"/>
            <a:ext cx="2133600" cy="365125"/>
          </a:xfrm>
          <a:prstGeom prst="rect">
            <a:avLst/>
          </a:prstGeom>
        </p:spPr>
        <p:txBody>
          <a:bodyPr/>
          <a:lstStyle>
            <a:lvl1pPr algn="ctr">
              <a:defRPr/>
            </a:lvl1pPr>
          </a:lstStyle>
          <a:p>
            <a:pPr>
              <a:defRPr/>
            </a:pPr>
            <a:fld id="{FFCC606F-3CA1-485C-99BF-A83ED0B69B03}" type="slidenum">
              <a:rPr lang="en-US" smtClean="0"/>
              <a:pPr>
                <a:defRPr/>
              </a:pPr>
              <a:t>‹#›</a:t>
            </a:fld>
            <a:endParaRPr lang="en-US"/>
          </a:p>
        </p:txBody>
      </p:sp>
      <p:pic>
        <p:nvPicPr>
          <p:cNvPr id="11" name="Picture 10" descr="SM_Canada-Final logo-RGB.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2700" y="5972307"/>
            <a:ext cx="1054100" cy="825368"/>
          </a:xfrm>
          <a:prstGeom prst="rect">
            <a:avLst/>
          </a:prstGeom>
        </p:spPr>
      </p:pic>
    </p:spTree>
    <p:extLst>
      <p:ext uri="{BB962C8B-B14F-4D97-AF65-F5344CB8AC3E}">
        <p14:creationId xmlns:p14="http://schemas.microsoft.com/office/powerpoint/2010/main" val="168614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1338146"/>
          </a:xfrm>
          <a:prstGeom prst="rect">
            <a:avLst/>
          </a:prstGeom>
          <a:solidFill>
            <a:srgbClr val="50555D"/>
          </a:solidFill>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6" name="Slide Number Placeholder 5"/>
          <p:cNvSpPr>
            <a:spLocks noGrp="1"/>
          </p:cNvSpPr>
          <p:nvPr>
            <p:ph type="sldNum" sz="quarter" idx="12"/>
          </p:nvPr>
        </p:nvSpPr>
        <p:spPr>
          <a:xfrm>
            <a:off x="3505200" y="6350000"/>
            <a:ext cx="2133600" cy="365125"/>
          </a:xfrm>
          <a:prstGeom prst="rect">
            <a:avLst/>
          </a:prstGeom>
        </p:spPr>
        <p:txBody>
          <a:bodyPr/>
          <a:lstStyle>
            <a:lvl1pPr algn="ctr">
              <a:defRPr/>
            </a:lvl1pPr>
          </a:lstStyle>
          <a:p>
            <a:pPr>
              <a:defRPr/>
            </a:pPr>
            <a:fld id="{F7FFDD92-D28D-4C21-89EF-63BF12E2A37A}" type="slidenum">
              <a:rPr lang="en-US" smtClean="0"/>
              <a:pPr>
                <a:defRPr/>
              </a:pPr>
              <a:t>‹#›</a:t>
            </a:fld>
            <a:endParaRPr lang="en-US"/>
          </a:p>
        </p:txBody>
      </p:sp>
      <p:pic>
        <p:nvPicPr>
          <p:cNvPr id="8" name="Picture 7" descr="SM_Canada-Final logo-RGB.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9400" y="5985007"/>
            <a:ext cx="1054100" cy="825368"/>
          </a:xfrm>
          <a:prstGeom prst="rect">
            <a:avLst/>
          </a:prstGeom>
        </p:spPr>
      </p:pic>
    </p:spTree>
    <p:extLst>
      <p:ext uri="{BB962C8B-B14F-4D97-AF65-F5344CB8AC3E}">
        <p14:creationId xmlns:p14="http://schemas.microsoft.com/office/powerpoint/2010/main" val="250805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SM_Canada-Final logo-RGB.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9400" y="5985007"/>
            <a:ext cx="1054100" cy="825368"/>
          </a:xfrm>
          <a:prstGeom prst="rect">
            <a:avLst/>
          </a:prstGeom>
        </p:spPr>
      </p:pic>
    </p:spTree>
    <p:extLst>
      <p:ext uri="{BB962C8B-B14F-4D97-AF65-F5344CB8AC3E}">
        <p14:creationId xmlns:p14="http://schemas.microsoft.com/office/powerpoint/2010/main" val="257911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536699"/>
            <a:ext cx="5111750" cy="43180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536700"/>
            <a:ext cx="3008313" cy="431800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8" name="Slide Number Placeholder 5"/>
          <p:cNvSpPr>
            <a:spLocks noGrp="1"/>
          </p:cNvSpPr>
          <p:nvPr>
            <p:ph type="sldNum" sz="quarter" idx="12"/>
          </p:nvPr>
        </p:nvSpPr>
        <p:spPr>
          <a:xfrm>
            <a:off x="3575050" y="6350000"/>
            <a:ext cx="2133600" cy="365125"/>
          </a:xfrm>
          <a:prstGeom prst="rect">
            <a:avLst/>
          </a:prstGeom>
        </p:spPr>
        <p:txBody>
          <a:bodyPr/>
          <a:lstStyle>
            <a:lvl1pPr algn="ctr">
              <a:defRPr/>
            </a:lvl1pPr>
          </a:lstStyle>
          <a:p>
            <a:pPr>
              <a:defRPr/>
            </a:pPr>
            <a:fld id="{825C6DC0-B35F-479C-BBF4-4F972B680532}" type="slidenum">
              <a:rPr lang="en-US" smtClean="0"/>
              <a:pPr>
                <a:defRPr/>
              </a:pPr>
              <a:t>‹#›</a:t>
            </a:fld>
            <a:endParaRPr lang="en-US"/>
          </a:p>
        </p:txBody>
      </p:sp>
      <p:pic>
        <p:nvPicPr>
          <p:cNvPr id="7" name="Picture 6"/>
          <p:cNvPicPr>
            <a:picLocks noChangeAspect="1"/>
          </p:cNvPicPr>
          <p:nvPr/>
        </p:nvPicPr>
        <p:blipFill>
          <a:blip r:embed="rId2"/>
          <a:stretch>
            <a:fillRect/>
          </a:stretch>
        </p:blipFill>
        <p:spPr>
          <a:xfrm>
            <a:off x="0" y="0"/>
            <a:ext cx="9144000" cy="1338146"/>
          </a:xfrm>
          <a:prstGeom prst="rect">
            <a:avLst/>
          </a:prstGeom>
          <a:solidFill>
            <a:srgbClr val="50555D"/>
          </a:solidFill>
        </p:spPr>
      </p:pic>
      <p:pic>
        <p:nvPicPr>
          <p:cNvPr id="10" name="Picture 9" descr="SM_Canada-Final logo-RGB.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9400" y="5985007"/>
            <a:ext cx="1054100" cy="825368"/>
          </a:xfrm>
          <a:prstGeom prst="rect">
            <a:avLst/>
          </a:prstGeom>
        </p:spPr>
      </p:pic>
      <p:sp>
        <p:nvSpPr>
          <p:cNvPr id="11" name="Title 1"/>
          <p:cNvSpPr>
            <a:spLocks noGrp="1"/>
          </p:cNvSpPr>
          <p:nvPr>
            <p:ph type="title"/>
          </p:nvPr>
        </p:nvSpPr>
        <p:spPr>
          <a:xfrm>
            <a:off x="457200" y="96838"/>
            <a:ext cx="8229600" cy="114300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4171673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317500"/>
            <a:ext cx="5486400" cy="46862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1514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8" name="Slide Number Placeholder 5"/>
          <p:cNvSpPr>
            <a:spLocks noGrp="1"/>
          </p:cNvSpPr>
          <p:nvPr>
            <p:ph type="sldNum" sz="quarter" idx="12"/>
          </p:nvPr>
        </p:nvSpPr>
        <p:spPr>
          <a:xfrm>
            <a:off x="3575050" y="6350000"/>
            <a:ext cx="2133600" cy="365125"/>
          </a:xfrm>
          <a:prstGeom prst="rect">
            <a:avLst/>
          </a:prstGeom>
        </p:spPr>
        <p:txBody>
          <a:bodyPr/>
          <a:lstStyle>
            <a:lvl1pPr algn="ctr">
              <a:defRPr/>
            </a:lvl1pPr>
          </a:lstStyle>
          <a:p>
            <a:pPr>
              <a:defRPr/>
            </a:pPr>
            <a:fld id="{7A642886-D91E-4C2E-BF73-672B07B91B50}" type="slidenum">
              <a:rPr lang="en-US" smtClean="0"/>
              <a:pPr>
                <a:defRPr/>
              </a:pPr>
              <a:t>‹#›</a:t>
            </a:fld>
            <a:endParaRPr lang="en-US"/>
          </a:p>
        </p:txBody>
      </p:sp>
      <p:pic>
        <p:nvPicPr>
          <p:cNvPr id="9" name="Picture 8" descr="SM_Canada-Final logo-RGB.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9400" y="5985007"/>
            <a:ext cx="1054100" cy="825368"/>
          </a:xfrm>
          <a:prstGeom prst="rect">
            <a:avLst/>
          </a:prstGeom>
        </p:spPr>
      </p:pic>
    </p:spTree>
    <p:extLst>
      <p:ext uri="{BB962C8B-B14F-4D97-AF65-F5344CB8AC3E}">
        <p14:creationId xmlns:p14="http://schemas.microsoft.com/office/powerpoint/2010/main" val="156229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1"/>
            <a:ext cx="8229600" cy="4178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8" name="Slide Number Placeholder 5"/>
          <p:cNvSpPr>
            <a:spLocks noGrp="1"/>
          </p:cNvSpPr>
          <p:nvPr>
            <p:ph type="sldNum" sz="quarter" idx="4"/>
          </p:nvPr>
        </p:nvSpPr>
        <p:spPr>
          <a:xfrm>
            <a:off x="3454400" y="6350000"/>
            <a:ext cx="2133600" cy="365125"/>
          </a:xfrm>
          <a:prstGeom prst="rect">
            <a:avLst/>
          </a:prstGeom>
        </p:spPr>
        <p:txBody>
          <a:bodyPr/>
          <a:lstStyle>
            <a:lvl1pPr algn="ctr">
              <a:defRPr/>
            </a:lvl1pPr>
          </a:lstStyle>
          <a:p>
            <a:pPr>
              <a:defRPr/>
            </a:pPr>
            <a:fld id="{7A642886-D91E-4C2E-BF73-672B07B91B50}" type="slidenum">
              <a:rPr lang="en-US" smtClean="0"/>
              <a:pPr>
                <a:defRPr/>
              </a:pPr>
              <a:t>‹#›</a:t>
            </a:fld>
            <a:endParaRPr lang="en-US"/>
          </a:p>
        </p:txBody>
      </p:sp>
      <p:sp>
        <p:nvSpPr>
          <p:cNvPr id="2" name="Title Placeholder 1"/>
          <p:cNvSpPr>
            <a:spLocks noGrp="1"/>
          </p:cNvSpPr>
          <p:nvPr>
            <p:ph type="title"/>
          </p:nvPr>
        </p:nvSpPr>
        <p:spPr>
          <a:xfrm>
            <a:off x="457200" y="968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519746174"/>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57200" y="2209800"/>
            <a:ext cx="8305800" cy="2286000"/>
          </a:xfrm>
          <a:ln>
            <a:miter lim="800000"/>
            <a:headEnd/>
            <a:tailEnd/>
          </a:ln>
          <a:extLst/>
        </p:spPr>
        <p:txBody>
          <a:bodyPr>
            <a:normAutofit/>
          </a:bodyPr>
          <a:lstStyle/>
          <a:p>
            <a:pPr marL="484632" eaLnBrk="1" fontAlgn="auto" hangingPunct="1">
              <a:spcAft>
                <a:spcPts val="0"/>
              </a:spcAft>
              <a:defRPr/>
            </a:pPr>
            <a:r>
              <a:rPr lang="en-US" dirty="0"/>
              <a:t>Interior Design/Architecture Program</a:t>
            </a:r>
          </a:p>
        </p:txBody>
      </p:sp>
      <p:sp>
        <p:nvSpPr>
          <p:cNvPr id="5123" name="Rectangle 3"/>
          <p:cNvSpPr>
            <a:spLocks noGrp="1" noChangeArrowheads="1"/>
          </p:cNvSpPr>
          <p:nvPr>
            <p:ph type="subTitle" idx="1"/>
          </p:nvPr>
        </p:nvSpPr>
        <p:spPr>
          <a:xfrm>
            <a:off x="1143000" y="4800600"/>
            <a:ext cx="7239000" cy="1752600"/>
          </a:xfrm>
        </p:spPr>
        <p:txBody>
          <a:bodyPr/>
          <a:lstStyle/>
          <a:p>
            <a:pPr>
              <a:lnSpc>
                <a:spcPct val="90000"/>
              </a:lnSpc>
            </a:pPr>
            <a:r>
              <a:rPr lang="en-US" sz="2800" dirty="0">
                <a:solidFill>
                  <a:schemeClr val="bg1"/>
                </a:solidFill>
              </a:rPr>
              <a:t>Program Review</a:t>
            </a:r>
          </a:p>
          <a:p>
            <a:pPr marR="0" eaLnBrk="1" hangingPunct="1">
              <a:lnSpc>
                <a:spcPct val="90000"/>
              </a:lnSpc>
              <a:buFont typeface="Wingdings" charset="2"/>
              <a:buNone/>
            </a:pPr>
            <a:r>
              <a:rPr lang="en-US" sz="2800" dirty="0">
                <a:solidFill>
                  <a:schemeClr val="bg1"/>
                </a:solidFill>
              </a:rPr>
              <a:t>Summary</a:t>
            </a:r>
          </a:p>
          <a:p>
            <a:pPr marR="0" eaLnBrk="1" hangingPunct="1">
              <a:lnSpc>
                <a:spcPct val="90000"/>
              </a:lnSpc>
              <a:buFont typeface="Wingdings" charset="2"/>
              <a:buNone/>
            </a:pPr>
            <a:r>
              <a:rPr lang="en-US" sz="2800" dirty="0">
                <a:solidFill>
                  <a:schemeClr val="bg1"/>
                </a:solidFill>
              </a:rPr>
              <a:t>May 5, 2017</a:t>
            </a:r>
          </a:p>
          <a:p>
            <a:pPr marR="0" eaLnBrk="1" hangingPunct="1">
              <a:lnSpc>
                <a:spcPct val="90000"/>
              </a:lnSpc>
              <a:buFont typeface="Wingdings" charset="2"/>
              <a:buNone/>
            </a:pPr>
            <a:endParaRPr lang="en-US" sz="2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5410200"/>
          </a:xfrm>
        </p:spPr>
        <p:txBody>
          <a:bodyPr>
            <a:normAutofit fontScale="62500" lnSpcReduction="20000"/>
          </a:bodyPr>
          <a:lstStyle/>
          <a:p>
            <a:pPr marL="0" indent="0">
              <a:lnSpc>
                <a:spcPct val="170000"/>
              </a:lnSpc>
              <a:buNone/>
            </a:pPr>
            <a:br>
              <a:rPr lang="en-US" dirty="0"/>
            </a:br>
            <a:r>
              <a:rPr lang="en-US" dirty="0"/>
              <a:t>1. Recommending the revision of the class size maxima.</a:t>
            </a:r>
          </a:p>
          <a:p>
            <a:pPr marL="0" indent="0">
              <a:lnSpc>
                <a:spcPct val="170000"/>
              </a:lnSpc>
              <a:buNone/>
            </a:pPr>
            <a:r>
              <a:rPr lang="en-US" dirty="0"/>
              <a:t>2. Consolidate and streamline the coursework for the completion of the Certificate of Achievements. Effective fall 2017, we will have new changes in our three active certificates with minor reduction in the numbers of units.</a:t>
            </a:r>
          </a:p>
          <a:p>
            <a:pPr marL="0" indent="0">
              <a:lnSpc>
                <a:spcPct val="170000"/>
              </a:lnSpc>
              <a:buNone/>
            </a:pPr>
            <a:r>
              <a:rPr lang="en-US" dirty="0"/>
              <a:t>3. Keep working and collaborating with the Marketing Department to promote our program. Having a new Director of Workforce will help with this endeavor.</a:t>
            </a:r>
          </a:p>
          <a:p>
            <a:pPr marL="0" indent="0">
              <a:lnSpc>
                <a:spcPct val="170000"/>
              </a:lnSpc>
              <a:buNone/>
            </a:pPr>
            <a:r>
              <a:rPr lang="en-US" dirty="0"/>
              <a:t>4. Working with San Francisco State University and San Jose State University to establish new articulation path to better serve our students</a:t>
            </a:r>
          </a:p>
        </p:txBody>
      </p:sp>
      <p:sp>
        <p:nvSpPr>
          <p:cNvPr id="3" name="Title 2"/>
          <p:cNvSpPr>
            <a:spLocks noGrp="1"/>
          </p:cNvSpPr>
          <p:nvPr>
            <p:ph type="title"/>
          </p:nvPr>
        </p:nvSpPr>
        <p:spPr/>
        <p:txBody>
          <a:bodyPr>
            <a:normAutofit/>
          </a:bodyPr>
          <a:lstStyle/>
          <a:p>
            <a:r>
              <a:rPr lang="en-US" dirty="0"/>
              <a:t>Steps</a:t>
            </a:r>
          </a:p>
        </p:txBody>
      </p:sp>
    </p:spTree>
    <p:extLst>
      <p:ext uri="{BB962C8B-B14F-4D97-AF65-F5344CB8AC3E}">
        <p14:creationId xmlns:p14="http://schemas.microsoft.com/office/powerpoint/2010/main" val="329160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a:t>We have been experiencing an increment in enrollment, specially with introductory courses which are the feeders to our program. An active student club, a new Dean, and a collective effort in promoting our programs have been an integral part in our success. It is also important and critical to highlight the commitment and expertise of our part-time faculty members that makes possible our students success.</a:t>
            </a:r>
          </a:p>
        </p:txBody>
      </p:sp>
      <p:sp>
        <p:nvSpPr>
          <p:cNvPr id="3" name="Title 2"/>
          <p:cNvSpPr>
            <a:spLocks noGrp="1"/>
          </p:cNvSpPr>
          <p:nvPr>
            <p:ph type="title"/>
          </p:nvPr>
        </p:nvSpPr>
        <p:spPr/>
        <p:txBody>
          <a:bodyPr>
            <a:normAutofit fontScale="90000"/>
          </a:bodyPr>
          <a:lstStyle/>
          <a:p>
            <a:pPr algn="ctr"/>
            <a:r>
              <a:rPr lang="en-US" dirty="0"/>
              <a:t>IPC Feedback:</a:t>
            </a:r>
            <a:br>
              <a:rPr lang="en-US" dirty="0"/>
            </a:br>
            <a:r>
              <a:rPr lang="en-US" dirty="0"/>
              <a:t>8A Access and Completion</a:t>
            </a:r>
          </a:p>
        </p:txBody>
      </p:sp>
    </p:spTree>
    <p:extLst>
      <p:ext uri="{BB962C8B-B14F-4D97-AF65-F5344CB8AC3E}">
        <p14:creationId xmlns:p14="http://schemas.microsoft.com/office/powerpoint/2010/main" val="161205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It's critical to provide SLO assessment updates into </a:t>
            </a:r>
            <a:r>
              <a:rPr lang="en-US" dirty="0" err="1"/>
              <a:t>TracDat</a:t>
            </a:r>
            <a:r>
              <a:rPr lang="en-US" dirty="0"/>
              <a:t>. The data will help us achieve our accreditation goals. </a:t>
            </a:r>
          </a:p>
          <a:p>
            <a:r>
              <a:rPr lang="en-US" dirty="0"/>
              <a:t>Need to include a description of your PLO plan as well as next steps. </a:t>
            </a:r>
            <a:endParaRPr lang="en-US" dirty="0"/>
          </a:p>
        </p:txBody>
      </p:sp>
      <p:sp>
        <p:nvSpPr>
          <p:cNvPr id="3" name="Title 2"/>
          <p:cNvSpPr>
            <a:spLocks noGrp="1"/>
          </p:cNvSpPr>
          <p:nvPr>
            <p:ph type="title"/>
          </p:nvPr>
        </p:nvSpPr>
        <p:spPr/>
        <p:txBody>
          <a:bodyPr>
            <a:normAutofit fontScale="90000"/>
          </a:bodyPr>
          <a:lstStyle/>
          <a:p>
            <a:pPr algn="ctr"/>
            <a:r>
              <a:rPr lang="en-US" dirty="0"/>
              <a:t>IPC Feedback:</a:t>
            </a:r>
            <a:br>
              <a:rPr lang="en-US" dirty="0"/>
            </a:br>
            <a:r>
              <a:rPr lang="en-US" dirty="0"/>
              <a:t>9B &amp; 10: SLO Assessment - Impact</a:t>
            </a:r>
          </a:p>
        </p:txBody>
      </p:sp>
    </p:spTree>
    <p:extLst>
      <p:ext uri="{BB962C8B-B14F-4D97-AF65-F5344CB8AC3E}">
        <p14:creationId xmlns:p14="http://schemas.microsoft.com/office/powerpoint/2010/main" val="168919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361880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132" t="691" r="53602" b="7308"/>
          <a:stretch/>
        </p:blipFill>
        <p:spPr>
          <a:xfrm>
            <a:off x="381000" y="609600"/>
            <a:ext cx="3959424" cy="5261304"/>
          </a:xfrm>
          <a:prstGeom prst="rect">
            <a:avLst/>
          </a:prstGeom>
        </p:spPr>
      </p:pic>
      <p:pic>
        <p:nvPicPr>
          <p:cNvPr id="4" name="Picture 3"/>
          <p:cNvPicPr>
            <a:picLocks noChangeAspect="1"/>
          </p:cNvPicPr>
          <p:nvPr/>
        </p:nvPicPr>
        <p:blipFill rotWithShape="1">
          <a:blip r:embed="rId2"/>
          <a:srcRect l="50000"/>
          <a:stretch/>
        </p:blipFill>
        <p:spPr>
          <a:xfrm>
            <a:off x="4572000" y="625151"/>
            <a:ext cx="4023708" cy="5261304"/>
          </a:xfrm>
          <a:prstGeom prst="rect">
            <a:avLst/>
          </a:prstGeom>
        </p:spPr>
      </p:pic>
      <p:pic>
        <p:nvPicPr>
          <p:cNvPr id="5" name="Picture 4"/>
          <p:cNvPicPr>
            <a:picLocks noChangeAspect="1"/>
          </p:cNvPicPr>
          <p:nvPr/>
        </p:nvPicPr>
        <p:blipFill>
          <a:blip r:embed="rId3"/>
          <a:stretch>
            <a:fillRect/>
          </a:stretch>
        </p:blipFill>
        <p:spPr>
          <a:xfrm>
            <a:off x="339713" y="304800"/>
            <a:ext cx="4041998" cy="6041660"/>
          </a:xfrm>
          <a:prstGeom prst="rect">
            <a:avLst/>
          </a:prstGeom>
        </p:spPr>
      </p:pic>
      <p:pic>
        <p:nvPicPr>
          <p:cNvPr id="6" name="Picture 5"/>
          <p:cNvPicPr>
            <a:picLocks noChangeAspect="1"/>
          </p:cNvPicPr>
          <p:nvPr/>
        </p:nvPicPr>
        <p:blipFill>
          <a:blip r:embed="rId4"/>
          <a:stretch>
            <a:fillRect/>
          </a:stretch>
        </p:blipFill>
        <p:spPr>
          <a:xfrm>
            <a:off x="4724400" y="304800"/>
            <a:ext cx="3991062" cy="5965460"/>
          </a:xfrm>
          <a:prstGeom prst="rect">
            <a:avLst/>
          </a:prstGeom>
        </p:spPr>
      </p:pic>
      <p:pic>
        <p:nvPicPr>
          <p:cNvPr id="2" name="Picture 1"/>
          <p:cNvPicPr>
            <a:picLocks noChangeAspect="1"/>
          </p:cNvPicPr>
          <p:nvPr/>
        </p:nvPicPr>
        <p:blipFill>
          <a:blip r:embed="rId5"/>
          <a:stretch>
            <a:fillRect/>
          </a:stretch>
        </p:blipFill>
        <p:spPr>
          <a:xfrm>
            <a:off x="4865841" y="278407"/>
            <a:ext cx="3996519" cy="5991853"/>
          </a:xfrm>
          <a:prstGeom prst="rect">
            <a:avLst/>
          </a:prstGeom>
        </p:spPr>
      </p:pic>
      <p:pic>
        <p:nvPicPr>
          <p:cNvPr id="8" name="Picture 7"/>
          <p:cNvPicPr>
            <a:picLocks noChangeAspect="1"/>
          </p:cNvPicPr>
          <p:nvPr/>
        </p:nvPicPr>
        <p:blipFill>
          <a:blip r:embed="rId6"/>
          <a:stretch>
            <a:fillRect/>
          </a:stretch>
        </p:blipFill>
        <p:spPr>
          <a:xfrm>
            <a:off x="154241" y="284003"/>
            <a:ext cx="4457700" cy="5943600"/>
          </a:xfrm>
          <a:prstGeom prst="rect">
            <a:avLst/>
          </a:prstGeom>
        </p:spPr>
      </p:pic>
    </p:spTree>
    <p:extLst>
      <p:ext uri="{BB962C8B-B14F-4D97-AF65-F5344CB8AC3E}">
        <p14:creationId xmlns:p14="http://schemas.microsoft.com/office/powerpoint/2010/main" val="18696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up)">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checkerboard(across)">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2"/>
          <p:cNvSpPr>
            <a:spLocks noGrp="1"/>
          </p:cNvSpPr>
          <p:nvPr>
            <p:ph idx="1"/>
          </p:nvPr>
        </p:nvSpPr>
        <p:spPr>
          <a:xfrm>
            <a:off x="308688" y="1600200"/>
            <a:ext cx="8458200" cy="4572000"/>
          </a:xfrm>
        </p:spPr>
        <p:txBody>
          <a:bodyPr>
            <a:noAutofit/>
          </a:bodyPr>
          <a:lstStyle/>
          <a:p>
            <a:pPr>
              <a:lnSpc>
                <a:spcPct val="150000"/>
              </a:lnSpc>
            </a:pPr>
            <a:r>
              <a:rPr lang="en-US" sz="2000" dirty="0">
                <a:latin typeface="+mj-lt"/>
              </a:rPr>
              <a:t>Comprehensive course &amp; program offerings which prepare students for a variety of jobs in the interior design industry</a:t>
            </a:r>
          </a:p>
          <a:p>
            <a:pPr>
              <a:lnSpc>
                <a:spcPct val="150000"/>
              </a:lnSpc>
            </a:pPr>
            <a:r>
              <a:rPr lang="en-US" sz="2000" dirty="0">
                <a:latin typeface="+mj-lt"/>
              </a:rPr>
              <a:t>Three certificates &amp; the AS Degree, including signature programs:</a:t>
            </a:r>
          </a:p>
          <a:p>
            <a:pPr lvl="1">
              <a:lnSpc>
                <a:spcPct val="150000"/>
              </a:lnSpc>
            </a:pPr>
            <a:r>
              <a:rPr lang="en-US" sz="2000" b="1" dirty="0">
                <a:latin typeface="+mj-lt"/>
              </a:rPr>
              <a:t>Kitchen &amp; Bath Design Certificate, </a:t>
            </a:r>
            <a:r>
              <a:rPr lang="en-US" sz="2000" dirty="0">
                <a:latin typeface="+mj-lt"/>
              </a:rPr>
              <a:t>accredited by NKBA (National Kitchen &amp; Bath Association) – first community college in the country to be accredited</a:t>
            </a:r>
          </a:p>
          <a:p>
            <a:pPr lvl="1">
              <a:lnSpc>
                <a:spcPct val="150000"/>
              </a:lnSpc>
            </a:pPr>
            <a:r>
              <a:rPr lang="en-US" sz="2000" b="1" dirty="0">
                <a:latin typeface="+mj-lt"/>
              </a:rPr>
              <a:t>Home Staging Certificate </a:t>
            </a:r>
            <a:r>
              <a:rPr lang="en-US" sz="2000" dirty="0">
                <a:latin typeface="+mj-lt"/>
              </a:rPr>
              <a:t>– first in Northern California</a:t>
            </a:r>
            <a:endParaRPr lang="en-US" sz="2000" b="1" dirty="0">
              <a:latin typeface="+mj-lt"/>
            </a:endParaRPr>
          </a:p>
          <a:p>
            <a:pPr>
              <a:lnSpc>
                <a:spcPct val="150000"/>
              </a:lnSpc>
            </a:pPr>
            <a:r>
              <a:rPr lang="en-US" sz="2000" dirty="0">
                <a:latin typeface="+mj-lt"/>
              </a:rPr>
              <a:t>Student success &amp; retention rates consistently among the highest at the college – 90 – 91% +</a:t>
            </a:r>
          </a:p>
        </p:txBody>
      </p:sp>
      <p:sp>
        <p:nvSpPr>
          <p:cNvPr id="5" name="Title 1"/>
          <p:cNvSpPr>
            <a:spLocks noGrp="1"/>
          </p:cNvSpPr>
          <p:nvPr>
            <p:ph type="title"/>
          </p:nvPr>
        </p:nvSpPr>
        <p:spPr>
          <a:xfrm>
            <a:off x="422275" y="304800"/>
            <a:ext cx="8229600" cy="742950"/>
          </a:xfrm>
        </p:spPr>
        <p:txBody>
          <a:bodyPr>
            <a:normAutofit fontScale="90000"/>
          </a:bodyPr>
          <a:lstStyle/>
          <a:p>
            <a:pPr algn="ctr"/>
            <a:r>
              <a:rPr lang="en-US" sz="4000" dirty="0"/>
              <a:t>IPC feedback: Executive Summary</a:t>
            </a:r>
            <a:br>
              <a:rPr lang="en-US" sz="4000" dirty="0"/>
            </a:br>
            <a:r>
              <a:rPr lang="en-US" sz="4000" dirty="0"/>
              <a:t>1. Strengths of the Program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2"/>
          <p:cNvSpPr>
            <a:spLocks noGrp="1"/>
          </p:cNvSpPr>
          <p:nvPr>
            <p:ph idx="1"/>
          </p:nvPr>
        </p:nvSpPr>
        <p:spPr>
          <a:xfrm>
            <a:off x="381000" y="1447800"/>
            <a:ext cx="8534400" cy="5029200"/>
          </a:xfrm>
        </p:spPr>
        <p:txBody>
          <a:bodyPr>
            <a:normAutofit/>
          </a:bodyPr>
          <a:lstStyle/>
          <a:p>
            <a:pPr>
              <a:lnSpc>
                <a:spcPct val="150000"/>
              </a:lnSpc>
            </a:pPr>
            <a:r>
              <a:rPr lang="en-US" sz="2400" dirty="0"/>
              <a:t>Experienced faculty team</a:t>
            </a:r>
          </a:p>
          <a:p>
            <a:pPr>
              <a:lnSpc>
                <a:spcPct val="150000"/>
              </a:lnSpc>
              <a:buFontTx/>
              <a:buChar char="-"/>
            </a:pPr>
            <a:r>
              <a:rPr lang="en-US" sz="2400" dirty="0"/>
              <a:t>One full-time Interior Design faculty since Fall 2013 (Dr. Nancy Wolford retired in June, 2013)</a:t>
            </a:r>
          </a:p>
          <a:p>
            <a:pPr>
              <a:lnSpc>
                <a:spcPct val="150000"/>
              </a:lnSpc>
              <a:buFontTx/>
              <a:buChar char="-"/>
            </a:pPr>
            <a:r>
              <a:rPr lang="en-US" sz="2400" dirty="0"/>
              <a:t>Eight part-time faculty members with diverse and complimentary areas of expertise &amp; experience </a:t>
            </a:r>
          </a:p>
          <a:p>
            <a:pPr>
              <a:lnSpc>
                <a:spcPct val="150000"/>
              </a:lnSpc>
            </a:pPr>
            <a:r>
              <a:rPr lang="en-US" sz="2400" dirty="0"/>
              <a:t>Active Student Club, Advisory Committee, and volunteers</a:t>
            </a:r>
          </a:p>
          <a:p>
            <a:pPr>
              <a:lnSpc>
                <a:spcPct val="150000"/>
              </a:lnSpc>
            </a:pPr>
            <a:r>
              <a:rPr lang="en-US" sz="2400" dirty="0"/>
              <a:t>Regional &amp; statewide recognition as an outstanding Interior Design Program, copied by many</a:t>
            </a:r>
          </a:p>
        </p:txBody>
      </p:sp>
      <p:sp>
        <p:nvSpPr>
          <p:cNvPr id="9218" name="Title 1"/>
          <p:cNvSpPr>
            <a:spLocks noGrp="1"/>
          </p:cNvSpPr>
          <p:nvPr>
            <p:ph type="title"/>
          </p:nvPr>
        </p:nvSpPr>
        <p:spPr>
          <a:xfrm>
            <a:off x="533400" y="381000"/>
            <a:ext cx="8229600" cy="666750"/>
          </a:xfrm>
        </p:spPr>
        <p:txBody>
          <a:bodyPr>
            <a:normAutofit fontScale="90000"/>
          </a:bodyPr>
          <a:lstStyle/>
          <a:p>
            <a:pPr algn="ctr"/>
            <a:r>
              <a:rPr lang="en-US" sz="4000" dirty="0"/>
              <a:t>IPC feedback: Executive Summary</a:t>
            </a:r>
            <a:br>
              <a:rPr lang="en-US" sz="4000" dirty="0"/>
            </a:br>
            <a:r>
              <a:rPr lang="en-US" sz="4000" dirty="0"/>
              <a:t>1. Strengths of the Program</a:t>
            </a:r>
          </a:p>
        </p:txBody>
      </p:sp>
    </p:spTree>
    <p:extLst>
      <p:ext uri="{BB962C8B-B14F-4D97-AF65-F5344CB8AC3E}">
        <p14:creationId xmlns:p14="http://schemas.microsoft.com/office/powerpoint/2010/main" val="127211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200000"/>
              </a:lnSpc>
            </a:pPr>
            <a:r>
              <a:rPr lang="en-US" sz="2400" dirty="0"/>
              <a:t>Hands-on design experience with campus projects:</a:t>
            </a:r>
          </a:p>
          <a:p>
            <a:pPr>
              <a:lnSpc>
                <a:spcPct val="200000"/>
              </a:lnSpc>
              <a:buFontTx/>
              <a:buChar char="-"/>
            </a:pPr>
            <a:r>
              <a:rPr lang="en-US" sz="2400" dirty="0"/>
              <a:t>Lobby Theater, Building 3</a:t>
            </a:r>
          </a:p>
          <a:p>
            <a:pPr>
              <a:lnSpc>
                <a:spcPct val="200000"/>
              </a:lnSpc>
              <a:buFontTx/>
              <a:buChar char="-"/>
            </a:pPr>
            <a:r>
              <a:rPr lang="en-US" sz="2400" dirty="0"/>
              <a:t>Building 18 faculty workroom</a:t>
            </a:r>
          </a:p>
          <a:p>
            <a:pPr>
              <a:lnSpc>
                <a:spcPct val="200000"/>
              </a:lnSpc>
              <a:buFontTx/>
              <a:buChar char="-"/>
            </a:pPr>
            <a:r>
              <a:rPr lang="en-US" sz="2400" dirty="0"/>
              <a:t>Building 22, ECE faculty/students/staff workroom</a:t>
            </a:r>
          </a:p>
          <a:p>
            <a:pPr>
              <a:lnSpc>
                <a:spcPct val="200000"/>
              </a:lnSpc>
              <a:buFontTx/>
              <a:buChar char="-"/>
            </a:pPr>
            <a:r>
              <a:rPr lang="en-US" sz="2400" dirty="0"/>
              <a:t>Dean Heidi’s office, Division of BDW</a:t>
            </a:r>
          </a:p>
          <a:p>
            <a:endParaRPr lang="en-US" dirty="0"/>
          </a:p>
        </p:txBody>
      </p:sp>
      <p:sp>
        <p:nvSpPr>
          <p:cNvPr id="4" name="Title 1"/>
          <p:cNvSpPr>
            <a:spLocks noGrp="1"/>
          </p:cNvSpPr>
          <p:nvPr>
            <p:ph type="title"/>
          </p:nvPr>
        </p:nvSpPr>
        <p:spPr/>
        <p:txBody>
          <a:bodyPr>
            <a:normAutofit fontScale="90000"/>
          </a:bodyPr>
          <a:lstStyle/>
          <a:p>
            <a:pPr algn="ctr"/>
            <a:r>
              <a:rPr lang="en-US" sz="4000" dirty="0"/>
              <a:t>IPC feedback: Executive Summary</a:t>
            </a:r>
            <a:br>
              <a:rPr lang="en-US" sz="4000" dirty="0"/>
            </a:br>
            <a:r>
              <a:rPr lang="en-US" sz="4000" dirty="0"/>
              <a:t>1. Strengths of the Program</a:t>
            </a:r>
          </a:p>
        </p:txBody>
      </p:sp>
    </p:spTree>
    <p:extLst>
      <p:ext uri="{BB962C8B-B14F-4D97-AF65-F5344CB8AC3E}">
        <p14:creationId xmlns:p14="http://schemas.microsoft.com/office/powerpoint/2010/main" val="93757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 y="228600"/>
            <a:ext cx="4064562" cy="3060457"/>
          </a:xfrm>
          <a:prstGeom prst="rect">
            <a:avLst/>
          </a:prstGeom>
        </p:spPr>
      </p:pic>
      <p:pic>
        <p:nvPicPr>
          <p:cNvPr id="5" name="Picture 4"/>
          <p:cNvPicPr>
            <a:picLocks noChangeAspect="1"/>
          </p:cNvPicPr>
          <p:nvPr/>
        </p:nvPicPr>
        <p:blipFill>
          <a:blip r:embed="rId3"/>
          <a:stretch>
            <a:fillRect/>
          </a:stretch>
        </p:blipFill>
        <p:spPr>
          <a:xfrm>
            <a:off x="4724400" y="228599"/>
            <a:ext cx="4127350" cy="3060457"/>
          </a:xfrm>
          <a:prstGeom prst="rect">
            <a:avLst/>
          </a:prstGeom>
        </p:spPr>
      </p:pic>
      <p:pic>
        <p:nvPicPr>
          <p:cNvPr id="6" name="Picture 5"/>
          <p:cNvPicPr>
            <a:picLocks noChangeAspect="1"/>
          </p:cNvPicPr>
          <p:nvPr/>
        </p:nvPicPr>
        <p:blipFill>
          <a:blip r:embed="rId4"/>
          <a:stretch>
            <a:fillRect/>
          </a:stretch>
        </p:blipFill>
        <p:spPr>
          <a:xfrm>
            <a:off x="2819400" y="609600"/>
            <a:ext cx="3275150" cy="3553165"/>
          </a:xfrm>
          <a:prstGeom prst="rect">
            <a:avLst/>
          </a:prstGeom>
        </p:spPr>
      </p:pic>
      <p:pic>
        <p:nvPicPr>
          <p:cNvPr id="7" name="Picture 6"/>
          <p:cNvPicPr>
            <a:picLocks noChangeAspect="1"/>
          </p:cNvPicPr>
          <p:nvPr/>
        </p:nvPicPr>
        <p:blipFill>
          <a:blip r:embed="rId5"/>
          <a:stretch>
            <a:fillRect/>
          </a:stretch>
        </p:blipFill>
        <p:spPr>
          <a:xfrm>
            <a:off x="773130" y="698031"/>
            <a:ext cx="7547502" cy="5182049"/>
          </a:xfrm>
          <a:prstGeom prst="rect">
            <a:avLst/>
          </a:prstGeom>
        </p:spPr>
      </p:pic>
    </p:spTree>
    <p:extLst>
      <p:ext uri="{BB962C8B-B14F-4D97-AF65-F5344CB8AC3E}">
        <p14:creationId xmlns:p14="http://schemas.microsoft.com/office/powerpoint/2010/main" val="63978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heckerboard(across)">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228600"/>
            <a:ext cx="4166726" cy="5145957"/>
          </a:xfrm>
          <a:prstGeom prst="rect">
            <a:avLst/>
          </a:prstGeom>
        </p:spPr>
      </p:pic>
      <p:pic>
        <p:nvPicPr>
          <p:cNvPr id="3" name="Picture 2"/>
          <p:cNvPicPr>
            <a:picLocks noChangeAspect="1"/>
          </p:cNvPicPr>
          <p:nvPr/>
        </p:nvPicPr>
        <p:blipFill rotWithShape="1">
          <a:blip r:embed="rId3"/>
          <a:srcRect l="8070" t="8187" r="10607" b="5507"/>
          <a:stretch/>
        </p:blipFill>
        <p:spPr>
          <a:xfrm>
            <a:off x="4648200" y="241041"/>
            <a:ext cx="4216817" cy="5133516"/>
          </a:xfrm>
          <a:prstGeom prst="rect">
            <a:avLst/>
          </a:prstGeom>
        </p:spPr>
      </p:pic>
      <p:sp>
        <p:nvSpPr>
          <p:cNvPr id="4" name="TextBox 3"/>
          <p:cNvSpPr txBox="1"/>
          <p:nvPr/>
        </p:nvSpPr>
        <p:spPr>
          <a:xfrm>
            <a:off x="152400" y="5527260"/>
            <a:ext cx="7239000" cy="1754326"/>
          </a:xfrm>
          <a:prstGeom prst="rect">
            <a:avLst/>
          </a:prstGeom>
          <a:noFill/>
        </p:spPr>
        <p:txBody>
          <a:bodyPr wrap="square" rtlCol="0">
            <a:spAutoFit/>
          </a:bodyPr>
          <a:lstStyle/>
          <a:p>
            <a:pPr marL="342900" indent="-342900">
              <a:buFont typeface="Arial" panose="020B0604020202020204" pitchFamily="34" charset="0"/>
              <a:buChar char="•"/>
            </a:pPr>
            <a:r>
              <a:rPr lang="en-US" dirty="0"/>
              <a:t>Ronald McDonald House at Stanford</a:t>
            </a:r>
          </a:p>
          <a:p>
            <a:pPr marL="342900" indent="-342900">
              <a:buFont typeface="Arial" panose="020B0604020202020204" pitchFamily="34" charset="0"/>
              <a:buChar char="•"/>
            </a:pPr>
            <a:r>
              <a:rPr lang="en-US" dirty="0"/>
              <a:t>Christmas Tree Elegance Charity Event</a:t>
            </a:r>
          </a:p>
          <a:p>
            <a:pPr marL="342900" indent="-342900">
              <a:buFont typeface="Arial" panose="020B0604020202020204" pitchFamily="34" charset="0"/>
              <a:buChar char="•"/>
            </a:pPr>
            <a:r>
              <a:rPr lang="en-US" dirty="0"/>
              <a:t>ABODE Project in San Jose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rightnessContrast bright="30000"/>
                    </a14:imgEffect>
                  </a14:imgLayer>
                </a14:imgProps>
              </a:ext>
            </a:extLst>
          </a:blip>
          <a:stretch>
            <a:fillRect/>
          </a:stretch>
        </p:blipFill>
        <p:spPr>
          <a:xfrm>
            <a:off x="2714904" y="163135"/>
            <a:ext cx="3513243" cy="5267344"/>
          </a:xfrm>
          <a:prstGeom prst="rect">
            <a:avLst/>
          </a:prstGeom>
        </p:spPr>
      </p:pic>
    </p:spTree>
    <p:extLst>
      <p:ext uri="{BB962C8B-B14F-4D97-AF65-F5344CB8AC3E}">
        <p14:creationId xmlns:p14="http://schemas.microsoft.com/office/powerpoint/2010/main" val="289242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150000"/>
              </a:lnSpc>
            </a:pPr>
            <a:r>
              <a:rPr lang="en-US" sz="2400" dirty="0"/>
              <a:t>Our standing students/INTD club</a:t>
            </a:r>
          </a:p>
          <a:p>
            <a:pPr>
              <a:lnSpc>
                <a:spcPct val="150000"/>
              </a:lnSpc>
              <a:buFontTx/>
              <a:buChar char="-"/>
            </a:pPr>
            <a:r>
              <a:rPr lang="en-US" sz="2400" dirty="0"/>
              <a:t>Successful practicing  &amp; award winning students and graduates</a:t>
            </a:r>
          </a:p>
          <a:p>
            <a:pPr>
              <a:lnSpc>
                <a:spcPct val="150000"/>
              </a:lnSpc>
              <a:buFontTx/>
              <a:buChar char="-"/>
            </a:pPr>
            <a:r>
              <a:rPr lang="en-US" sz="2400" dirty="0"/>
              <a:t>Emmy Awards for Outstanding Achievement in Art Direction</a:t>
            </a:r>
          </a:p>
          <a:p>
            <a:pPr>
              <a:lnSpc>
                <a:spcPct val="150000"/>
              </a:lnSpc>
              <a:buFontTx/>
              <a:buChar char="-"/>
            </a:pPr>
            <a:r>
              <a:rPr lang="en-US" sz="2400" dirty="0"/>
              <a:t>High Tech Companies</a:t>
            </a:r>
          </a:p>
          <a:p>
            <a:endParaRPr lang="en-US" dirty="0"/>
          </a:p>
        </p:txBody>
      </p:sp>
      <p:sp>
        <p:nvSpPr>
          <p:cNvPr id="3" name="Title 2"/>
          <p:cNvSpPr>
            <a:spLocks noGrp="1"/>
          </p:cNvSpPr>
          <p:nvPr>
            <p:ph type="title"/>
          </p:nvPr>
        </p:nvSpPr>
        <p:spPr/>
        <p:txBody>
          <a:bodyPr/>
          <a:lstStyle/>
          <a:p>
            <a:r>
              <a:rPr lang="en-US" dirty="0"/>
              <a:t>Executive Summary</a:t>
            </a:r>
          </a:p>
        </p:txBody>
      </p:sp>
    </p:spTree>
    <p:extLst>
      <p:ext uri="{BB962C8B-B14F-4D97-AF65-F5344CB8AC3E}">
        <p14:creationId xmlns:p14="http://schemas.microsoft.com/office/powerpoint/2010/main" val="221506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Enrollment</a:t>
            </a:r>
          </a:p>
          <a:p>
            <a:pPr marL="0" indent="0">
              <a:buNone/>
            </a:pPr>
            <a:r>
              <a:rPr lang="en-US" dirty="0"/>
              <a:t>- One significant issue in this analysis is the fact that the maximum enrollment for most of our courses is set between 30 and 45 students. For a CTE program offering specialized courses it is unreasonable to expect sections filled to that level. That is why we strongly recommend the revision of the class size maxima.</a:t>
            </a:r>
          </a:p>
        </p:txBody>
      </p:sp>
      <p:sp>
        <p:nvSpPr>
          <p:cNvPr id="3" name="Title 2"/>
          <p:cNvSpPr>
            <a:spLocks noGrp="1"/>
          </p:cNvSpPr>
          <p:nvPr>
            <p:ph type="title"/>
          </p:nvPr>
        </p:nvSpPr>
        <p:spPr/>
        <p:txBody>
          <a:bodyPr/>
          <a:lstStyle/>
          <a:p>
            <a:r>
              <a:rPr lang="en-US" dirty="0"/>
              <a:t>Current Challenges</a:t>
            </a:r>
          </a:p>
        </p:txBody>
      </p:sp>
    </p:spTree>
    <p:extLst>
      <p:ext uri="{BB962C8B-B14F-4D97-AF65-F5344CB8AC3E}">
        <p14:creationId xmlns:p14="http://schemas.microsoft.com/office/powerpoint/2010/main" val="125891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10788189-C856-4805-B5A7-084CDE966F53}" vid="{BB772A88-5740-43FB-8BB6-74BEA214401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18052</TotalTime>
  <Words>379</Words>
  <Application>Microsoft Office PowerPoint</Application>
  <PresentationFormat>On-screen Show (4:3)</PresentationFormat>
  <Paragraphs>45</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Wingdings</vt:lpstr>
      <vt:lpstr>Theme1</vt:lpstr>
      <vt:lpstr>Interior Design/Architecture Program</vt:lpstr>
      <vt:lpstr>PowerPoint Presentation</vt:lpstr>
      <vt:lpstr>IPC feedback: Executive Summary 1. Strengths of the Program</vt:lpstr>
      <vt:lpstr>IPC feedback: Executive Summary 1. Strengths of the Program</vt:lpstr>
      <vt:lpstr>IPC feedback: Executive Summary 1. Strengths of the Program</vt:lpstr>
      <vt:lpstr>PowerPoint Presentation</vt:lpstr>
      <vt:lpstr>PowerPoint Presentation</vt:lpstr>
      <vt:lpstr>Executive Summary</vt:lpstr>
      <vt:lpstr>Current Challenges</vt:lpstr>
      <vt:lpstr>Steps</vt:lpstr>
      <vt:lpstr>IPC Feedback: 8A Access and Completion</vt:lpstr>
      <vt:lpstr>IPC Feedback: 9B &amp; 10: SLO Assessment - Impact</vt:lpstr>
      <vt:lpstr>Thank You!</vt:lpstr>
    </vt:vector>
  </TitlesOfParts>
  <Manager/>
  <Company>SMCCCD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Fashion Design Department</dc:title>
  <dc:subject/>
  <dc:creator>hayes</dc:creator>
  <cp:keywords/>
  <dc:description/>
  <cp:lastModifiedBy>La Cuarta</cp:lastModifiedBy>
  <cp:revision>217</cp:revision>
  <cp:lastPrinted>2013-04-24T22:34:42Z</cp:lastPrinted>
  <dcterms:created xsi:type="dcterms:W3CDTF">2013-04-25T14:51:13Z</dcterms:created>
  <dcterms:modified xsi:type="dcterms:W3CDTF">2017-05-01T05:15:58Z</dcterms:modified>
  <cp:category/>
</cp:coreProperties>
</file>