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95"/>
    <p:restoredTop sz="79361"/>
  </p:normalViewPr>
  <p:slideViewPr>
    <p:cSldViewPr snapToGrid="0" snapToObjects="1">
      <p:cViewPr varScale="1">
        <p:scale>
          <a:sx n="86" d="100"/>
          <a:sy n="86" d="100"/>
        </p:scale>
        <p:origin x="2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AF705-4FD6-AD41-A109-8E13B3E5DD99}" type="datetimeFigureOut">
              <a:rPr lang="en-US" smtClean="0"/>
              <a:t>5/4/17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3CB35-D885-B645-BB21-8D9AB00E9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PATH program – designed for with</a:t>
            </a:r>
            <a:r>
              <a:rPr lang="en-US" baseline="0" dirty="0" smtClean="0"/>
              <a:t> the workforce in mind; classes offered nights and weekends all classes offered on </a:t>
            </a:r>
            <a:r>
              <a:rPr lang="en-US" baseline="0" dirty="0" err="1" smtClean="0"/>
              <a:t>Cañada’s</a:t>
            </a:r>
            <a:r>
              <a:rPr lang="en-US" baseline="0" dirty="0" smtClean="0"/>
              <a:t> campus with the goal of increasing the BA degree attainment for ECE students and </a:t>
            </a:r>
            <a:r>
              <a:rPr lang="en-US" baseline="0" dirty="0" err="1" smtClean="0"/>
              <a:t>exisiting</a:t>
            </a:r>
            <a:r>
              <a:rPr lang="en-US" baseline="0" dirty="0" smtClean="0"/>
              <a:t> workforce</a:t>
            </a:r>
            <a:endParaRPr lang="en-US" dirty="0" smtClean="0"/>
          </a:p>
          <a:p>
            <a:r>
              <a:rPr lang="en-US" dirty="0" smtClean="0"/>
              <a:t>In various stages of the online degree – working on articulation of courses; follow up with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3CB35-D885-B645-BB21-8D9AB00E92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7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Teacher</a:t>
            </a:r>
            <a:r>
              <a:rPr lang="en-US" baseline="0" dirty="0" smtClean="0"/>
              <a:t> education pathway includes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3CB35-D885-B645-BB21-8D9AB00E92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25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4 faculty able to teach online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3CB35-D885-B645-BB21-8D9AB00E92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82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Prereqisites</a:t>
            </a:r>
            <a:r>
              <a:rPr lang="en-US" dirty="0" smtClean="0"/>
              <a:t> placed on 333</a:t>
            </a:r>
            <a:r>
              <a:rPr lang="en-US" baseline="0" dirty="0" smtClean="0"/>
              <a:t> and practicum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Resource application – stuff was requested and we got it like a document reader, tablet and go pro for online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3CB35-D885-B645-BB21-8D9AB00E92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4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Early Childhood profession has traditionally appealed to women so there continues to be a disproportionate amount of female students enrolled in the ECE/CD program. Data (in tables above) indicate that only 6.9% of the ECE/CD student population are male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03CB35-D885-B645-BB21-8D9AB00E92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6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48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Garamond" charset="0"/>
                <a:ea typeface="Garamond" charset="0"/>
                <a:cs typeface="Garamond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cap="all" spc="200" baseline="0">
                <a:solidFill>
                  <a:schemeClr val="tx2"/>
                </a:solidFill>
                <a:latin typeface="Garamond" charset="0"/>
                <a:ea typeface="Garamond" charset="0"/>
                <a:cs typeface="Garamond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48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3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4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03595"/>
            <a:ext cx="10058400" cy="9860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968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50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2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4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5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24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0F477EE2-097C-DD4C-A9C1-A5F5BC0F1A7D}" type="datetimeFigureOut">
              <a:rPr lang="en-US" smtClean="0"/>
              <a:t>5/4/17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D7C3098F-2F8A-994D-8B13-C5DF18BD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5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ivot">
          <a:fgClr>
            <a:schemeClr val="accent5">
              <a:lumMod val="40000"/>
              <a:lumOff val="60000"/>
            </a:schemeClr>
          </a:fgClr>
          <a:bgClr>
            <a:schemeClr val="bg1">
              <a:lumMod val="9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584960"/>
            <a:ext cx="10058400" cy="428413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1272624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0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1" kern="1200" spc="-50" baseline="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3200" kern="120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aramond" charset="0"/>
          <a:ea typeface="Garamond" charset="0"/>
          <a:cs typeface="Garamond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600" dirty="0" smtClean="0"/>
              <a:t>ECE/CD </a:t>
            </a:r>
            <a:r>
              <a:rPr lang="en-US" sz="4600" smtClean="0"/>
              <a:t>Department Program Review</a:t>
            </a:r>
            <a:endParaRPr lang="en-US" sz="460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mtClean="0"/>
              <a:t>2015-2017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79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84960"/>
            <a:ext cx="10058400" cy="46532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ECE/CD Department is a career, technical, education (CTE) and transfer program, supporting students throughout their educational journey.  The following certificates and degrees are offered:</a:t>
            </a:r>
          </a:p>
          <a:p>
            <a:pPr lvl="1"/>
            <a:r>
              <a:rPr lang="en-US" dirty="0" smtClean="0"/>
              <a:t>Certificate in Early Childhood Education</a:t>
            </a:r>
          </a:p>
          <a:p>
            <a:pPr lvl="1"/>
            <a:r>
              <a:rPr lang="en-US" dirty="0" smtClean="0"/>
              <a:t>AS in Early Childhood Education</a:t>
            </a:r>
          </a:p>
          <a:p>
            <a:pPr lvl="1"/>
            <a:r>
              <a:rPr lang="en-US" dirty="0" smtClean="0"/>
              <a:t>AS-T </a:t>
            </a:r>
            <a:r>
              <a:rPr lang="en-US" dirty="0"/>
              <a:t>Early Childhood </a:t>
            </a:r>
            <a:r>
              <a:rPr lang="en-US" dirty="0" smtClean="0"/>
              <a:t>Education </a:t>
            </a:r>
          </a:p>
          <a:p>
            <a:pPr lvl="1"/>
            <a:r>
              <a:rPr lang="en-US" dirty="0" smtClean="0"/>
              <a:t>A-AT </a:t>
            </a:r>
            <a:r>
              <a:rPr lang="en-US" dirty="0"/>
              <a:t>– Elementary </a:t>
            </a:r>
            <a:r>
              <a:rPr lang="en-US" dirty="0" smtClean="0"/>
              <a:t>Education </a:t>
            </a:r>
          </a:p>
          <a:p>
            <a:pPr lvl="1"/>
            <a:r>
              <a:rPr lang="en-US" dirty="0" smtClean="0"/>
              <a:t>A-AT </a:t>
            </a:r>
            <a:r>
              <a:rPr lang="en-US" dirty="0"/>
              <a:t>– Child </a:t>
            </a:r>
            <a:r>
              <a:rPr lang="en-US" dirty="0" smtClean="0"/>
              <a:t>Development</a:t>
            </a:r>
          </a:p>
          <a:p>
            <a:endParaRPr lang="en-US" dirty="0"/>
          </a:p>
          <a:p>
            <a:r>
              <a:rPr lang="en-US" dirty="0" smtClean="0"/>
              <a:t>We have approximately 475 students a semester </a:t>
            </a:r>
            <a:r>
              <a:rPr lang="en-US" sz="2200" dirty="0" smtClean="0"/>
              <a:t>(academic year 2016/2017)</a:t>
            </a:r>
          </a:p>
        </p:txBody>
      </p:sp>
    </p:spTree>
    <p:extLst>
      <p:ext uri="{BB962C8B-B14F-4D97-AF65-F5344CB8AC3E}">
        <p14:creationId xmlns:p14="http://schemas.microsoft.com/office/powerpoint/2010/main" val="102383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and 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84960"/>
            <a:ext cx="10058400" cy="4653280"/>
          </a:xfrm>
        </p:spPr>
        <p:txBody>
          <a:bodyPr>
            <a:normAutofit fontScale="92500" lnSpcReduction="20000"/>
          </a:bodyPr>
          <a:lstStyle/>
          <a:p>
            <a:r>
              <a:rPr lang="en-US" u="sng" dirty="0" smtClean="0"/>
              <a:t>Vision:</a:t>
            </a:r>
          </a:p>
          <a:p>
            <a:r>
              <a:rPr lang="en-US" dirty="0"/>
              <a:t>The Early Childhood Education/Child Development Department, is united in focusing on individual student </a:t>
            </a:r>
            <a:r>
              <a:rPr lang="en-US" dirty="0" smtClean="0"/>
              <a:t>success. Students will choose the </a:t>
            </a:r>
            <a:r>
              <a:rPr lang="en-US" dirty="0"/>
              <a:t>College’s ECE/CD </a:t>
            </a:r>
            <a:r>
              <a:rPr lang="en-US" dirty="0" smtClean="0"/>
              <a:t>Department due </a:t>
            </a:r>
            <a:r>
              <a:rPr lang="en-US" dirty="0"/>
              <a:t>to our supportive learning environment, rigorous academic </a:t>
            </a:r>
            <a:r>
              <a:rPr lang="en-US" dirty="0" smtClean="0"/>
              <a:t>standards…. and </a:t>
            </a:r>
            <a:r>
              <a:rPr lang="en-US" dirty="0"/>
              <a:t>our ability to meet the diverse community’s varied educational needs. </a:t>
            </a:r>
          </a:p>
          <a:p>
            <a:endParaRPr lang="en-US" dirty="0" smtClean="0"/>
          </a:p>
          <a:p>
            <a:r>
              <a:rPr lang="en-US" u="sng" dirty="0" smtClean="0"/>
              <a:t>Mission:</a:t>
            </a:r>
          </a:p>
          <a:p>
            <a:r>
              <a:rPr lang="en-US" dirty="0" smtClean="0"/>
              <a:t>The </a:t>
            </a:r>
            <a:r>
              <a:rPr lang="en-US" dirty="0"/>
              <a:t>mission of the Department is to provide students with accessible, relevant and engaging educational experiences related to the field of Early Childhood Education/Child </a:t>
            </a:r>
            <a:r>
              <a:rPr lang="en-US" dirty="0" smtClean="0"/>
              <a:t>Development…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3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Articulation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84960"/>
            <a:ext cx="10383520" cy="4531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 School Articulation Agreements</a:t>
            </a:r>
          </a:p>
          <a:p>
            <a:pPr lvl="1"/>
            <a:r>
              <a:rPr lang="en-US" dirty="0" smtClean="0"/>
              <a:t>San Mateo High School District in place for ECE 210 and ECE 211 courses</a:t>
            </a:r>
          </a:p>
          <a:p>
            <a:pPr lvl="1"/>
            <a:r>
              <a:rPr lang="en-US" dirty="0" smtClean="0"/>
              <a:t>Conversations with </a:t>
            </a:r>
            <a:r>
              <a:rPr lang="en-US" dirty="0" err="1" smtClean="0"/>
              <a:t>Carlmont</a:t>
            </a:r>
            <a:r>
              <a:rPr lang="en-US" dirty="0" smtClean="0"/>
              <a:t> to create similar agreements</a:t>
            </a:r>
          </a:p>
          <a:p>
            <a:endParaRPr lang="en-US" dirty="0"/>
          </a:p>
          <a:p>
            <a:r>
              <a:rPr lang="en-US" dirty="0" smtClean="0"/>
              <a:t>Adult School Collaboration</a:t>
            </a:r>
          </a:p>
          <a:p>
            <a:pPr lvl="1"/>
            <a:r>
              <a:rPr lang="en-US" dirty="0" smtClean="0"/>
              <a:t>La Costa Adult Schools to offer ECE courses paired with ESL Learning Community</a:t>
            </a:r>
          </a:p>
          <a:p>
            <a:endParaRPr lang="en-US" dirty="0"/>
          </a:p>
          <a:p>
            <a:r>
              <a:rPr lang="en-US" dirty="0" smtClean="0"/>
              <a:t>SFSU and University of Washington</a:t>
            </a:r>
          </a:p>
          <a:p>
            <a:r>
              <a:rPr lang="en-US" dirty="0" smtClean="0"/>
              <a:t>- BA programs at Cañada or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76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and Labor Needs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84960"/>
            <a:ext cx="10058400" cy="4673600"/>
          </a:xfrm>
        </p:spPr>
        <p:txBody>
          <a:bodyPr>
            <a:normAutofit/>
          </a:bodyPr>
          <a:lstStyle/>
          <a:p>
            <a:r>
              <a:rPr lang="en-US" dirty="0" smtClean="0"/>
              <a:t>Strong community and labor engagement including: </a:t>
            </a:r>
          </a:p>
          <a:p>
            <a:pPr lvl="1"/>
            <a:r>
              <a:rPr lang="en-US" u="sng" dirty="0" smtClean="0"/>
              <a:t>Advisory Committees</a:t>
            </a:r>
          </a:p>
          <a:p>
            <a:pPr marL="384048" lvl="2" indent="0">
              <a:buNone/>
            </a:pPr>
            <a:r>
              <a:rPr lang="en-US" sz="2400" dirty="0" smtClean="0"/>
              <a:t>Comprised of community leaders, former students and faculty</a:t>
            </a:r>
          </a:p>
          <a:p>
            <a:pPr lvl="1"/>
            <a:r>
              <a:rPr lang="en-US" u="sng" dirty="0" smtClean="0"/>
              <a:t>Development of Teacher Education Pathway </a:t>
            </a:r>
          </a:p>
          <a:p>
            <a:pPr marL="384048" lvl="2" indent="0">
              <a:buNone/>
            </a:pPr>
            <a:r>
              <a:rPr lang="en-US" sz="2400" dirty="0" smtClean="0"/>
              <a:t>To solve the K-12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grade teacher shortage</a:t>
            </a:r>
          </a:p>
          <a:p>
            <a:pPr lvl="1"/>
            <a:r>
              <a:rPr lang="en-US" u="sng" dirty="0" smtClean="0"/>
              <a:t>Grants and Categorical Funds</a:t>
            </a:r>
          </a:p>
          <a:p>
            <a:pPr marL="384048" lvl="2" indent="0">
              <a:buNone/>
            </a:pPr>
            <a:r>
              <a:rPr lang="en-US" sz="2400" i="1" dirty="0" smtClean="0"/>
              <a:t>EQ+IP grant </a:t>
            </a:r>
            <a:r>
              <a:rPr lang="en-US" sz="2400" dirty="0" smtClean="0"/>
              <a:t>– Over 10 years, provides ECE students with resources like reduced cost textbook loans and department programing like conferences</a:t>
            </a:r>
          </a:p>
          <a:p>
            <a:pPr marL="384048" lvl="2" indent="0">
              <a:buNone/>
            </a:pPr>
            <a:r>
              <a:rPr lang="en-US" sz="2400" i="1" dirty="0" smtClean="0"/>
              <a:t>Foster and Kinship Care Education </a:t>
            </a:r>
            <a:r>
              <a:rPr lang="en-US" sz="2400" dirty="0" smtClean="0"/>
              <a:t>– Supports individuals interested in becoming a foster parent or if they are currently caring for any child in the foster care system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Curricular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Development of new AS-Ts</a:t>
            </a:r>
          </a:p>
          <a:p>
            <a:endParaRPr lang="en-US" dirty="0"/>
          </a:p>
          <a:p>
            <a:r>
              <a:rPr lang="en-US" dirty="0" smtClean="0"/>
              <a:t>Distance Education plan</a:t>
            </a:r>
          </a:p>
          <a:p>
            <a:pPr lvl="1"/>
            <a:r>
              <a:rPr lang="en-US" dirty="0" smtClean="0"/>
              <a:t>DE addendums added to all core ECE coursework</a:t>
            </a:r>
          </a:p>
          <a:p>
            <a:endParaRPr lang="en-US" dirty="0"/>
          </a:p>
          <a:p>
            <a:r>
              <a:rPr lang="en-US" dirty="0" smtClean="0"/>
              <a:t>Certificates/degree alignment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support program diversity and equity</a:t>
            </a:r>
          </a:p>
          <a:p>
            <a:pPr lvl="1"/>
            <a:r>
              <a:rPr lang="en-US" dirty="0" smtClean="0"/>
              <a:t>To support ECE, Special Education and Education (K-12)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6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on Prior Action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Prior Action Plans</a:t>
            </a:r>
          </a:p>
          <a:p>
            <a:pPr lvl="1"/>
            <a:r>
              <a:rPr lang="en-US" dirty="0" smtClean="0"/>
              <a:t>Progress made since last action plan on 1) increased outreach; 2) course sequencing and prerequisites</a:t>
            </a:r>
          </a:p>
          <a:p>
            <a:endParaRPr lang="en-US" dirty="0"/>
          </a:p>
          <a:p>
            <a:r>
              <a:rPr lang="en-US" dirty="0" smtClean="0"/>
              <a:t>Resource Application</a:t>
            </a:r>
          </a:p>
          <a:p>
            <a:endParaRPr lang="en-US" dirty="0"/>
          </a:p>
          <a:p>
            <a:r>
              <a:rPr lang="en-US" dirty="0" smtClean="0"/>
              <a:t>Staffing Changes</a:t>
            </a:r>
          </a:p>
          <a:p>
            <a:pPr lvl="1"/>
            <a:r>
              <a:rPr lang="en-US" dirty="0" smtClean="0"/>
              <a:t>ECE Retention Specialist position institutionalized</a:t>
            </a:r>
          </a:p>
          <a:p>
            <a:pPr lvl="1"/>
            <a:r>
              <a:rPr lang="en-US" dirty="0" smtClean="0"/>
              <a:t>Addition of </a:t>
            </a:r>
            <a:r>
              <a:rPr lang="en-US" dirty="0" err="1" smtClean="0"/>
              <a:t>Sarita</a:t>
            </a:r>
            <a:r>
              <a:rPr lang="en-US" dirty="0" smtClean="0"/>
              <a:t> Santos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1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Program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Trends</a:t>
            </a:r>
          </a:p>
          <a:p>
            <a:pPr lvl="1"/>
            <a:r>
              <a:rPr lang="en-US" dirty="0" smtClean="0"/>
              <a:t>Enrollments stable</a:t>
            </a:r>
            <a:endParaRPr lang="en-US" dirty="0"/>
          </a:p>
          <a:p>
            <a:r>
              <a:rPr lang="en-US" dirty="0" smtClean="0"/>
              <a:t>Access and Completion</a:t>
            </a:r>
          </a:p>
          <a:p>
            <a:pPr lvl="1"/>
            <a:r>
              <a:rPr lang="en-US" dirty="0" smtClean="0"/>
              <a:t>Equity gap identified in male students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Looking at “coaching” certificate and focusing on student interested in teaching Elementary to High school to attract more males</a:t>
            </a:r>
          </a:p>
        </p:txBody>
      </p:sp>
      <p:pic>
        <p:nvPicPr>
          <p:cNvPr id="10" name="Picture 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" t="9091" r="12420" b="54546"/>
          <a:stretch/>
        </p:blipFill>
        <p:spPr bwMode="auto">
          <a:xfrm>
            <a:off x="1747520" y="3576320"/>
            <a:ext cx="8128000" cy="1300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18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to Mission and Vision </a:t>
            </a:r>
          </a:p>
          <a:p>
            <a:pPr lvl="1"/>
            <a:r>
              <a:rPr lang="en-US" dirty="0" smtClean="0"/>
              <a:t>IPC Feedback too verbose; needs to be condensed</a:t>
            </a:r>
          </a:p>
          <a:p>
            <a:pPr lvl="1"/>
            <a:endParaRPr lang="en-US" dirty="0"/>
          </a:p>
          <a:p>
            <a:r>
              <a:rPr lang="en-US" dirty="0" smtClean="0"/>
              <a:t>Streamline programing and create teacher education pathways</a:t>
            </a:r>
          </a:p>
          <a:p>
            <a:endParaRPr lang="en-US" dirty="0"/>
          </a:p>
          <a:p>
            <a:r>
              <a:rPr lang="en-US" dirty="0" smtClean="0"/>
              <a:t>Offer online courses</a:t>
            </a:r>
          </a:p>
          <a:p>
            <a:pPr lvl="1"/>
            <a:r>
              <a:rPr lang="en-US" dirty="0" smtClean="0"/>
              <a:t>Create and support faculty online learning community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52273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852</TotalTime>
  <Words>583</Words>
  <Application>Microsoft Macintosh PowerPoint</Application>
  <PresentationFormat>Widescreen</PresentationFormat>
  <Paragraphs>84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Garamond</vt:lpstr>
      <vt:lpstr>Retrospect</vt:lpstr>
      <vt:lpstr>ECE/CD Department Program Review</vt:lpstr>
      <vt:lpstr>Summary</vt:lpstr>
      <vt:lpstr>Mission and Vision</vt:lpstr>
      <vt:lpstr>Articulation Highlights</vt:lpstr>
      <vt:lpstr>Community and Labor Needs Highlights</vt:lpstr>
      <vt:lpstr>Curricular Changes</vt:lpstr>
      <vt:lpstr>Reflection on Prior Action Plans</vt:lpstr>
      <vt:lpstr>Current State of Program Highlights</vt:lpstr>
      <vt:lpstr>Looking Ahead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Ramzel, Melinda</dc:creator>
  <cp:lastModifiedBy>Ramzel, Melinda</cp:lastModifiedBy>
  <cp:revision>9</cp:revision>
  <dcterms:created xsi:type="dcterms:W3CDTF">2017-05-03T02:03:55Z</dcterms:created>
  <dcterms:modified xsi:type="dcterms:W3CDTF">2017-05-04T20:08:50Z</dcterms:modified>
</cp:coreProperties>
</file>