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307" r:id="rId6"/>
    <p:sldId id="258" r:id="rId7"/>
    <p:sldId id="259" r:id="rId8"/>
    <p:sldId id="421" r:id="rId9"/>
    <p:sldId id="422" r:id="rId10"/>
    <p:sldId id="425" r:id="rId11"/>
    <p:sldId id="428" r:id="rId12"/>
    <p:sldId id="429" r:id="rId13"/>
    <p:sldId id="420" r:id="rId14"/>
    <p:sldId id="260" r:id="rId15"/>
    <p:sldId id="332" r:id="rId16"/>
    <p:sldId id="395" r:id="rId17"/>
    <p:sldId id="330" r:id="rId18"/>
    <p:sldId id="329" r:id="rId19"/>
    <p:sldId id="331" r:id="rId20"/>
    <p:sldId id="334" r:id="rId21"/>
    <p:sldId id="327" r:id="rId22"/>
    <p:sldId id="359" r:id="rId23"/>
    <p:sldId id="378" r:id="rId24"/>
    <p:sldId id="394" r:id="rId25"/>
    <p:sldId id="434" r:id="rId26"/>
    <p:sldId id="435" r:id="rId27"/>
    <p:sldId id="430" r:id="rId28"/>
    <p:sldId id="43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0445" autoAdjust="0"/>
  </p:normalViewPr>
  <p:slideViewPr>
    <p:cSldViewPr snapToGrid="0">
      <p:cViewPr varScale="1">
        <p:scale>
          <a:sx n="59" d="100"/>
          <a:sy n="59" d="100"/>
        </p:scale>
        <p:origin x="10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DTZTF8UJ\006973st_448124_DETLRPT_SE_04202021215650_longitudinal_transf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DTZTF8UJ\006973st_448124_DETLRPT_SE_04202021215650_longitudinal_transf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Sheet1!$Y$2</c:f>
              <c:strCache>
                <c:ptCount val="1"/>
                <c:pt idx="0">
                  <c:v>100% time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Sheet1!$Z$1:$AD$1</c:f>
              <c:strCache>
                <c:ptCount val="5"/>
                <c:pt idx="0">
                  <c:v>2016-17</c:v>
                </c:pt>
                <c:pt idx="1">
                  <c:v>2017-18</c:v>
                </c:pt>
                <c:pt idx="2">
                  <c:v>2018-19</c:v>
                </c:pt>
                <c:pt idx="3">
                  <c:v>2019-20‡</c:v>
                </c:pt>
                <c:pt idx="4">
                  <c:v>2020-21‡</c:v>
                </c:pt>
              </c:strCache>
            </c:strRef>
          </c:cat>
          <c:val>
            <c:numRef>
              <c:f>Sheet1!$Z$2:$AD$2</c:f>
              <c:numCache>
                <c:formatCode>0%</c:formatCode>
                <c:ptCount val="5"/>
                <c:pt idx="0">
                  <c:v>1.5987210231814548E-2</c:v>
                </c:pt>
                <c:pt idx="1">
                  <c:v>1.4427412082957619E-2</c:v>
                </c:pt>
                <c:pt idx="2">
                  <c:v>2.0872865275142316E-2</c:v>
                </c:pt>
                <c:pt idx="3">
                  <c:v>2.059308072487644E-2</c:v>
                </c:pt>
                <c:pt idx="4">
                  <c:v>1.4999999999999999E-2</c:v>
                </c:pt>
              </c:numCache>
            </c:numRef>
          </c:val>
          <c:extLst>
            <c:ext xmlns:c16="http://schemas.microsoft.com/office/drawing/2014/chart" uri="{C3380CC4-5D6E-409C-BE32-E72D297353CC}">
              <c16:uniqueId val="{00000000-3C05-4916-8D36-0C965DD3E386}"/>
            </c:ext>
          </c:extLst>
        </c:ser>
        <c:ser>
          <c:idx val="1"/>
          <c:order val="1"/>
          <c:tx>
            <c:strRef>
              <c:f>Sheet1!$Y$3</c:f>
              <c:strCache>
                <c:ptCount val="1"/>
                <c:pt idx="0">
                  <c:v>150% time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Sheet1!$Z$1:$AD$1</c:f>
              <c:strCache>
                <c:ptCount val="5"/>
                <c:pt idx="0">
                  <c:v>2016-17</c:v>
                </c:pt>
                <c:pt idx="1">
                  <c:v>2017-18</c:v>
                </c:pt>
                <c:pt idx="2">
                  <c:v>2018-19</c:v>
                </c:pt>
                <c:pt idx="3">
                  <c:v>2019-20‡</c:v>
                </c:pt>
                <c:pt idx="4">
                  <c:v>2020-21‡</c:v>
                </c:pt>
              </c:strCache>
            </c:strRef>
          </c:cat>
          <c:val>
            <c:numRef>
              <c:f>Sheet1!$Z$3:$AD$3</c:f>
              <c:numCache>
                <c:formatCode>0%</c:formatCode>
                <c:ptCount val="5"/>
                <c:pt idx="0">
                  <c:v>5.0381679389312976E-2</c:v>
                </c:pt>
                <c:pt idx="1">
                  <c:v>6.6346922462030375E-2</c:v>
                </c:pt>
                <c:pt idx="2">
                  <c:v>6.8530207394048692E-2</c:v>
                </c:pt>
                <c:pt idx="3">
                  <c:v>8.6337760910815936E-2</c:v>
                </c:pt>
                <c:pt idx="4">
                  <c:v>6.8369028006589783E-2</c:v>
                </c:pt>
              </c:numCache>
            </c:numRef>
          </c:val>
          <c:extLst>
            <c:ext xmlns:c16="http://schemas.microsoft.com/office/drawing/2014/chart" uri="{C3380CC4-5D6E-409C-BE32-E72D297353CC}">
              <c16:uniqueId val="{00000001-3C05-4916-8D36-0C965DD3E386}"/>
            </c:ext>
          </c:extLst>
        </c:ser>
        <c:ser>
          <c:idx val="2"/>
          <c:order val="2"/>
          <c:tx>
            <c:strRef>
              <c:f>Sheet1!$Y$4</c:f>
              <c:strCache>
                <c:ptCount val="1"/>
                <c:pt idx="0">
                  <c:v>200% time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Sheet1!$Z$1:$AD$1</c:f>
              <c:strCache>
                <c:ptCount val="5"/>
                <c:pt idx="0">
                  <c:v>2016-17</c:v>
                </c:pt>
                <c:pt idx="1">
                  <c:v>2017-18</c:v>
                </c:pt>
                <c:pt idx="2">
                  <c:v>2018-19</c:v>
                </c:pt>
                <c:pt idx="3">
                  <c:v>2019-20‡</c:v>
                </c:pt>
                <c:pt idx="4">
                  <c:v>2020-21‡</c:v>
                </c:pt>
              </c:strCache>
            </c:strRef>
          </c:cat>
          <c:val>
            <c:numRef>
              <c:f>Sheet1!$Z$4:$AD$4</c:f>
              <c:numCache>
                <c:formatCode>0%</c:formatCode>
                <c:ptCount val="5"/>
                <c:pt idx="0">
                  <c:v>8.9328063241106717E-2</c:v>
                </c:pt>
                <c:pt idx="1">
                  <c:v>0.10152671755725191</c:v>
                </c:pt>
                <c:pt idx="2">
                  <c:v>0.14308553157474022</c:v>
                </c:pt>
                <c:pt idx="3">
                  <c:v>0.13976555455365194</c:v>
                </c:pt>
                <c:pt idx="4">
                  <c:v>0.10721062618595825</c:v>
                </c:pt>
              </c:numCache>
            </c:numRef>
          </c:val>
          <c:extLst>
            <c:ext xmlns:c16="http://schemas.microsoft.com/office/drawing/2014/chart" uri="{C3380CC4-5D6E-409C-BE32-E72D297353CC}">
              <c16:uniqueId val="{00000002-3C05-4916-8D36-0C965DD3E386}"/>
            </c:ext>
          </c:extLst>
        </c:ser>
        <c:ser>
          <c:idx val="3"/>
          <c:order val="3"/>
          <c:tx>
            <c:strRef>
              <c:f>Sheet1!$Y$5</c:f>
              <c:strCache>
                <c:ptCount val="1"/>
                <c:pt idx="0">
                  <c:v>First Time Cohort Goal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Sheet1!$Z$1:$AD$1</c:f>
              <c:strCache>
                <c:ptCount val="5"/>
                <c:pt idx="0">
                  <c:v>2016-17</c:v>
                </c:pt>
                <c:pt idx="1">
                  <c:v>2017-18</c:v>
                </c:pt>
                <c:pt idx="2">
                  <c:v>2018-19</c:v>
                </c:pt>
                <c:pt idx="3">
                  <c:v>2019-20‡</c:v>
                </c:pt>
                <c:pt idx="4">
                  <c:v>2020-21‡</c:v>
                </c:pt>
              </c:strCache>
            </c:strRef>
          </c:cat>
          <c:val>
            <c:numRef>
              <c:f>Sheet1!$Z$5:$AD$5</c:f>
              <c:numCache>
                <c:formatCode>0%</c:formatCode>
                <c:ptCount val="5"/>
                <c:pt idx="0">
                  <c:v>0.54</c:v>
                </c:pt>
                <c:pt idx="1">
                  <c:v>0.54</c:v>
                </c:pt>
                <c:pt idx="2">
                  <c:v>0.54</c:v>
                </c:pt>
                <c:pt idx="3">
                  <c:v>0.62</c:v>
                </c:pt>
                <c:pt idx="4">
                  <c:v>0.6</c:v>
                </c:pt>
              </c:numCache>
            </c:numRef>
          </c:val>
          <c:extLst>
            <c:ext xmlns:c16="http://schemas.microsoft.com/office/drawing/2014/chart" uri="{C3380CC4-5D6E-409C-BE32-E72D297353CC}">
              <c16:uniqueId val="{00000003-3C05-4916-8D36-0C965DD3E386}"/>
            </c:ext>
          </c:extLst>
        </c:ser>
        <c:dLbls>
          <c:dLblPos val="outEnd"/>
          <c:showLegendKey val="0"/>
          <c:showVal val="1"/>
          <c:showCatName val="0"/>
          <c:showSerName val="0"/>
          <c:showPercent val="0"/>
          <c:showBubbleSize val="0"/>
        </c:dLbls>
        <c:gapWidth val="219"/>
        <c:overlap val="-27"/>
        <c:axId val="1424672831"/>
        <c:axId val="1424671583"/>
      </c:barChart>
      <c:catAx>
        <c:axId val="142467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4671583"/>
        <c:crosses val="autoZero"/>
        <c:auto val="1"/>
        <c:lblAlgn val="ctr"/>
        <c:lblOffset val="100"/>
        <c:noMultiLvlLbl val="0"/>
      </c:catAx>
      <c:valAx>
        <c:axId val="142467158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4672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Sheet1!$AC$27:$AC$32</c:f>
              <c:strCache>
                <c:ptCount val="6"/>
                <c:pt idx="1">
                  <c:v>% of CAN primary campus students with a transfer goal (avg)</c:v>
                </c:pt>
                <c:pt idx="3">
                  <c:v>2-year transfer</c:v>
                </c:pt>
                <c:pt idx="4">
                  <c:v>3-year transfer</c:v>
                </c:pt>
                <c:pt idx="5">
                  <c:v>4 year</c:v>
                </c:pt>
              </c:strCache>
            </c:strRef>
          </c:cat>
          <c:val>
            <c:numRef>
              <c:f>Sheet1!$AD$27:$AD$32</c:f>
              <c:numCache>
                <c:formatCode>0%</c:formatCode>
                <c:ptCount val="6"/>
                <c:pt idx="1">
                  <c:v>0.65</c:v>
                </c:pt>
                <c:pt idx="3">
                  <c:v>0.09</c:v>
                </c:pt>
                <c:pt idx="4">
                  <c:v>0.18</c:v>
                </c:pt>
                <c:pt idx="5">
                  <c:v>0.24</c:v>
                </c:pt>
              </c:numCache>
            </c:numRef>
          </c:val>
          <c:extLst>
            <c:ext xmlns:c16="http://schemas.microsoft.com/office/drawing/2014/chart" uri="{C3380CC4-5D6E-409C-BE32-E72D297353CC}">
              <c16:uniqueId val="{00000000-BB53-4B67-A2DB-3A312D5D4C31}"/>
            </c:ext>
          </c:extLst>
        </c:ser>
        <c:dLbls>
          <c:dLblPos val="outEnd"/>
          <c:showLegendKey val="0"/>
          <c:showVal val="1"/>
          <c:showCatName val="0"/>
          <c:showSerName val="0"/>
          <c:showPercent val="0"/>
          <c:showBubbleSize val="0"/>
        </c:dLbls>
        <c:gapWidth val="219"/>
        <c:overlap val="-27"/>
        <c:axId val="1426395903"/>
        <c:axId val="1735849791"/>
      </c:barChart>
      <c:catAx>
        <c:axId val="142639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5849791"/>
        <c:crosses val="autoZero"/>
        <c:auto val="1"/>
        <c:lblAlgn val="ctr"/>
        <c:lblOffset val="100"/>
        <c:noMultiLvlLbl val="0"/>
      </c:catAx>
      <c:valAx>
        <c:axId val="173584979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6395903"/>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C1995-8648-4DA5-BF74-78B73F729925}"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12B29-2CF7-41D4-AC79-FC709B909C02}" type="slidenum">
              <a:rPr lang="en-US" smtClean="0"/>
              <a:t>‹#›</a:t>
            </a:fld>
            <a:endParaRPr lang="en-US"/>
          </a:p>
        </p:txBody>
      </p:sp>
    </p:spTree>
    <p:extLst>
      <p:ext uri="{BB962C8B-B14F-4D97-AF65-F5344CB8AC3E}">
        <p14:creationId xmlns:p14="http://schemas.microsoft.com/office/powerpoint/2010/main" val="170657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 of degree earners who completed an award in the given time</a:t>
            </a:r>
          </a:p>
        </p:txBody>
      </p:sp>
      <p:sp>
        <p:nvSpPr>
          <p:cNvPr id="4" name="Slide Number Placeholder 3"/>
          <p:cNvSpPr>
            <a:spLocks noGrp="1"/>
          </p:cNvSpPr>
          <p:nvPr>
            <p:ph type="sldNum" sz="quarter" idx="5"/>
          </p:nvPr>
        </p:nvSpPr>
        <p:spPr/>
        <p:txBody>
          <a:bodyPr/>
          <a:lstStyle/>
          <a:p>
            <a:fld id="{67ECA736-81D6-4E44-9CCF-6104F9825254}" type="slidenum">
              <a:rPr lang="en-US" smtClean="0"/>
              <a:t>7</a:t>
            </a:fld>
            <a:endParaRPr lang="en-US"/>
          </a:p>
        </p:txBody>
      </p:sp>
    </p:spTree>
    <p:extLst>
      <p:ext uri="{BB962C8B-B14F-4D97-AF65-F5344CB8AC3E}">
        <p14:creationId xmlns:p14="http://schemas.microsoft.com/office/powerpoint/2010/main" val="370903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first time student cohort 2015</a:t>
            </a:r>
          </a:p>
        </p:txBody>
      </p:sp>
      <p:sp>
        <p:nvSpPr>
          <p:cNvPr id="4" name="Slide Number Placeholder 3"/>
          <p:cNvSpPr>
            <a:spLocks noGrp="1"/>
          </p:cNvSpPr>
          <p:nvPr>
            <p:ph type="sldNum" sz="quarter" idx="5"/>
          </p:nvPr>
        </p:nvSpPr>
        <p:spPr/>
        <p:txBody>
          <a:bodyPr/>
          <a:lstStyle/>
          <a:p>
            <a:fld id="{67ECA736-81D6-4E44-9CCF-6104F9825254}" type="slidenum">
              <a:rPr lang="en-US" smtClean="0"/>
              <a:t>8</a:t>
            </a:fld>
            <a:endParaRPr lang="en-US"/>
          </a:p>
        </p:txBody>
      </p:sp>
    </p:spTree>
    <p:extLst>
      <p:ext uri="{BB962C8B-B14F-4D97-AF65-F5344CB8AC3E}">
        <p14:creationId xmlns:p14="http://schemas.microsoft.com/office/powerpoint/2010/main" val="92000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268f177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268f177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8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buFont typeface="Courier New" panose="02070309020205020404" pitchFamily="49" charset="0"/>
              <a:buNone/>
            </a:pPr>
            <a:r>
              <a:rPr lang="en-US" sz="3000" dirty="0" smtClean="0"/>
              <a:t>Students in the Rapid Accumulation</a:t>
            </a:r>
            <a:r>
              <a:rPr lang="en-US" sz="3000" baseline="0" dirty="0" smtClean="0"/>
              <a:t> were more likely to be…</a:t>
            </a:r>
            <a:endParaRPr lang="en-US" sz="3000" dirty="0" smtClean="0"/>
          </a:p>
          <a:p>
            <a:pPr lvl="1">
              <a:lnSpc>
                <a:spcPct val="120000"/>
              </a:lnSpc>
              <a:buFont typeface="Courier New" panose="02070309020205020404" pitchFamily="49" charset="0"/>
              <a:buChar char="o"/>
            </a:pPr>
            <a:r>
              <a:rPr lang="en-US" sz="3000" dirty="0" smtClean="0"/>
              <a:t>White than Hispanic (11x)</a:t>
            </a:r>
          </a:p>
          <a:p>
            <a:pPr lvl="1">
              <a:lnSpc>
                <a:spcPct val="120000"/>
              </a:lnSpc>
              <a:buFont typeface="Courier New" panose="02070309020205020404" pitchFamily="49" charset="0"/>
              <a:buChar char="o"/>
            </a:pPr>
            <a:r>
              <a:rPr lang="en-US" sz="3000" dirty="0" smtClean="0"/>
              <a:t>Black or Multiracial than Hispanic (5x)</a:t>
            </a:r>
          </a:p>
          <a:p>
            <a:pPr lvl="1">
              <a:lnSpc>
                <a:spcPct val="120000"/>
              </a:lnSpc>
              <a:buFont typeface="Courier New" panose="02070309020205020404" pitchFamily="49" charset="0"/>
              <a:buChar char="o"/>
            </a:pPr>
            <a:r>
              <a:rPr lang="en-US" sz="3000" dirty="0" smtClean="0"/>
              <a:t>AANAPI than Hispanic (5x)</a:t>
            </a:r>
          </a:p>
          <a:p>
            <a:pPr lvl="1">
              <a:lnSpc>
                <a:spcPct val="120000"/>
              </a:lnSpc>
              <a:buFont typeface="Courier New" panose="02070309020205020404" pitchFamily="49" charset="0"/>
              <a:buNone/>
            </a:pPr>
            <a:r>
              <a:rPr lang="en-US" sz="3000" dirty="0" smtClean="0"/>
              <a:t>…than</a:t>
            </a:r>
            <a:r>
              <a:rPr lang="en-US" sz="3000" baseline="0" dirty="0" smtClean="0"/>
              <a:t> the low accumulation group</a:t>
            </a:r>
            <a:endParaRPr lang="en-US" dirty="0"/>
          </a:p>
        </p:txBody>
      </p:sp>
      <p:sp>
        <p:nvSpPr>
          <p:cNvPr id="4" name="Slide Number Placeholder 3"/>
          <p:cNvSpPr>
            <a:spLocks noGrp="1"/>
          </p:cNvSpPr>
          <p:nvPr>
            <p:ph type="sldNum" sz="quarter" idx="10"/>
          </p:nvPr>
        </p:nvSpPr>
        <p:spPr/>
        <p:txBody>
          <a:bodyPr/>
          <a:lstStyle/>
          <a:p>
            <a:fld id="{EDF12B29-2CF7-41D4-AC79-FC709B909C02}" type="slidenum">
              <a:rPr lang="en-US" smtClean="0"/>
              <a:t>19</a:t>
            </a:fld>
            <a:endParaRPr lang="en-US"/>
          </a:p>
        </p:txBody>
      </p:sp>
    </p:spTree>
    <p:extLst>
      <p:ext uri="{BB962C8B-B14F-4D97-AF65-F5344CB8AC3E}">
        <p14:creationId xmlns:p14="http://schemas.microsoft.com/office/powerpoint/2010/main" val="186862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396" indent="0">
              <a:buNone/>
            </a:pPr>
            <a:r>
              <a:rPr lang="en-US" sz="3600" dirty="0" smtClean="0"/>
              <a:t>Students in the Rapid Accumulation Group are more likely to be…..</a:t>
            </a:r>
          </a:p>
          <a:p>
            <a:pPr marL="152396" indent="0">
              <a:buNone/>
            </a:pPr>
            <a:endParaRPr lang="en-US" dirty="0" smtClean="0"/>
          </a:p>
          <a:p>
            <a:pPr marL="152396" indent="0">
              <a:lnSpc>
                <a:spcPct val="120000"/>
              </a:lnSpc>
              <a:buNone/>
            </a:pPr>
            <a:endParaRPr lang="en-US" dirty="0" smtClean="0"/>
          </a:p>
          <a:p>
            <a:pPr lvl="1">
              <a:lnSpc>
                <a:spcPct val="120000"/>
              </a:lnSpc>
              <a:buFont typeface="Courier New" panose="02070309020205020404" pitchFamily="49" charset="0"/>
              <a:buChar char="o"/>
            </a:pPr>
            <a:r>
              <a:rPr lang="en-US" sz="3000" dirty="0" smtClean="0"/>
              <a:t>Degree or Transfer seeking (24x)</a:t>
            </a:r>
          </a:p>
          <a:p>
            <a:pPr lvl="1">
              <a:lnSpc>
                <a:spcPct val="120000"/>
              </a:lnSpc>
              <a:buFont typeface="Courier New" panose="02070309020205020404" pitchFamily="49" charset="0"/>
              <a:buChar char="o"/>
            </a:pPr>
            <a:r>
              <a:rPr lang="en-US" sz="3000" dirty="0" smtClean="0"/>
              <a:t>Ag 20 or younger when they start college (16x)</a:t>
            </a:r>
          </a:p>
          <a:p>
            <a:pPr lvl="1">
              <a:lnSpc>
                <a:spcPct val="120000"/>
              </a:lnSpc>
              <a:buFont typeface="Courier New" panose="02070309020205020404" pitchFamily="49" charset="0"/>
              <a:buChar char="o"/>
            </a:pPr>
            <a:endParaRPr lang="en-US" sz="3000" dirty="0" smtClean="0"/>
          </a:p>
          <a:p>
            <a:pPr marL="152396" indent="0" algn="r">
              <a:buNone/>
            </a:pPr>
            <a:r>
              <a:rPr lang="en-US" sz="3600" dirty="0" smtClean="0"/>
              <a:t>…than the Low Accumulation Group</a:t>
            </a:r>
          </a:p>
          <a:p>
            <a:endParaRPr lang="en-US" dirty="0"/>
          </a:p>
        </p:txBody>
      </p:sp>
      <p:sp>
        <p:nvSpPr>
          <p:cNvPr id="4" name="Slide Number Placeholder 3"/>
          <p:cNvSpPr>
            <a:spLocks noGrp="1"/>
          </p:cNvSpPr>
          <p:nvPr>
            <p:ph type="sldNum" sz="quarter" idx="10"/>
          </p:nvPr>
        </p:nvSpPr>
        <p:spPr/>
        <p:txBody>
          <a:bodyPr/>
          <a:lstStyle/>
          <a:p>
            <a:fld id="{EDF12B29-2CF7-41D4-AC79-FC709B909C02}" type="slidenum">
              <a:rPr lang="en-US" smtClean="0"/>
              <a:t>20</a:t>
            </a:fld>
            <a:endParaRPr lang="en-US"/>
          </a:p>
        </p:txBody>
      </p:sp>
    </p:spTree>
    <p:extLst>
      <p:ext uri="{BB962C8B-B14F-4D97-AF65-F5344CB8AC3E}">
        <p14:creationId xmlns:p14="http://schemas.microsoft.com/office/powerpoint/2010/main" val="420001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fd528dca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fd528dca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33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4d863348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4d863348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396" indent="0">
              <a:buNone/>
            </a:pPr>
            <a:r>
              <a:rPr lang="en-US" sz="3600" dirty="0" smtClean="0"/>
              <a:t>Students in the Rapid Accumulation Group are more likely to be…..</a:t>
            </a:r>
          </a:p>
          <a:p>
            <a:pPr marL="152396" indent="0">
              <a:buNone/>
            </a:pPr>
            <a:endParaRPr lang="en-US" dirty="0" smtClean="0"/>
          </a:p>
          <a:p>
            <a:pPr marL="152396" indent="0">
              <a:lnSpc>
                <a:spcPct val="120000"/>
              </a:lnSpc>
              <a:buNone/>
            </a:pPr>
            <a:endParaRPr lang="en-US" dirty="0" smtClean="0"/>
          </a:p>
          <a:p>
            <a:pPr lvl="1">
              <a:lnSpc>
                <a:spcPct val="120000"/>
              </a:lnSpc>
              <a:buFont typeface="Courier New" panose="02070309020205020404" pitchFamily="49" charset="0"/>
              <a:buChar char="o"/>
            </a:pPr>
            <a:r>
              <a:rPr lang="en-US" sz="3000" dirty="0" smtClean="0"/>
              <a:t>Degree or Transfer seeking (24x)</a:t>
            </a:r>
          </a:p>
          <a:p>
            <a:pPr lvl="1">
              <a:lnSpc>
                <a:spcPct val="120000"/>
              </a:lnSpc>
              <a:buFont typeface="Courier New" panose="02070309020205020404" pitchFamily="49" charset="0"/>
              <a:buChar char="o"/>
            </a:pPr>
            <a:r>
              <a:rPr lang="en-US" sz="3000" dirty="0" smtClean="0"/>
              <a:t>Ag 20 or younger when they start college (16x)</a:t>
            </a:r>
          </a:p>
          <a:p>
            <a:pPr lvl="1">
              <a:lnSpc>
                <a:spcPct val="120000"/>
              </a:lnSpc>
              <a:buFont typeface="Courier New" panose="02070309020205020404" pitchFamily="49" charset="0"/>
              <a:buChar char="o"/>
            </a:pPr>
            <a:r>
              <a:rPr lang="en-US" sz="3000" dirty="0" smtClean="0"/>
              <a:t>White than Hispanic (11x)</a:t>
            </a:r>
          </a:p>
          <a:p>
            <a:pPr lvl="1">
              <a:lnSpc>
                <a:spcPct val="120000"/>
              </a:lnSpc>
              <a:buFont typeface="Courier New" panose="02070309020205020404" pitchFamily="49" charset="0"/>
              <a:buChar char="o"/>
            </a:pPr>
            <a:r>
              <a:rPr lang="en-US" sz="3000" dirty="0" smtClean="0"/>
              <a:t>Black or Multiracial than Hispanic (5x)</a:t>
            </a:r>
          </a:p>
          <a:p>
            <a:pPr lvl="1">
              <a:lnSpc>
                <a:spcPct val="120000"/>
              </a:lnSpc>
              <a:buFont typeface="Courier New" panose="02070309020205020404" pitchFamily="49" charset="0"/>
              <a:buChar char="o"/>
            </a:pPr>
            <a:r>
              <a:rPr lang="en-US" sz="3000" dirty="0" smtClean="0"/>
              <a:t>AANAPI than Hispanic (5x)</a:t>
            </a:r>
          </a:p>
          <a:p>
            <a:pPr marL="152396" indent="0" algn="r">
              <a:buNone/>
            </a:pPr>
            <a:r>
              <a:rPr lang="en-US" sz="3600" dirty="0" smtClean="0"/>
              <a:t>…than the Low Accumulation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no</a:t>
            </a:r>
            <a:r>
              <a:rPr lang="en" dirty="0" smtClean="0"/>
              <a:t> significant demographic differences betweem the Rapid and Steady Accumulation Groups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705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4d863348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4d863348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388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4AFC9D-28CC-4EE4-BE65-2AC496F993E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26280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4AFC9D-28CC-4EE4-BE65-2AC496F993E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154348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4AFC9D-28CC-4EE4-BE65-2AC496F993E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94083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77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534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4AFC9D-28CC-4EE4-BE65-2AC496F993E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245950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4AFC9D-28CC-4EE4-BE65-2AC496F993E1}"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98905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4AFC9D-28CC-4EE4-BE65-2AC496F993E1}"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106290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4AFC9D-28CC-4EE4-BE65-2AC496F993E1}"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111578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4AFC9D-28CC-4EE4-BE65-2AC496F993E1}"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230479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AFC9D-28CC-4EE4-BE65-2AC496F993E1}"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410587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4AFC9D-28CC-4EE4-BE65-2AC496F993E1}"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215233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4AFC9D-28CC-4EE4-BE65-2AC496F993E1}"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C0132-9B81-491E-944C-7573C4FEF435}" type="slidenum">
              <a:rPr lang="en-US" smtClean="0"/>
              <a:t>‹#›</a:t>
            </a:fld>
            <a:endParaRPr lang="en-US"/>
          </a:p>
        </p:txBody>
      </p:sp>
    </p:spTree>
    <p:extLst>
      <p:ext uri="{BB962C8B-B14F-4D97-AF65-F5344CB8AC3E}">
        <p14:creationId xmlns:p14="http://schemas.microsoft.com/office/powerpoint/2010/main" val="122035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AFC9D-28CC-4EE4-BE65-2AC496F993E1}"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C0132-9B81-491E-944C-7573C4FEF435}" type="slidenum">
              <a:rPr lang="en-US" smtClean="0"/>
              <a:t>‹#›</a:t>
            </a:fld>
            <a:endParaRPr lang="en-US"/>
          </a:p>
        </p:txBody>
      </p:sp>
    </p:spTree>
    <p:extLst>
      <p:ext uri="{BB962C8B-B14F-4D97-AF65-F5344CB8AC3E}">
        <p14:creationId xmlns:p14="http://schemas.microsoft.com/office/powerpoint/2010/main" val="357213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nadacollege.edu/prie/Only_Transfer_Sanke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DJKRdW_PgFdXeIBffSejEq0dCNNA-9N3/edit?usp=sharing&amp;ouid=114498797933018606325&amp;rtpof=true&amp;sd=tru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Internal Scan Part II</a:t>
            </a:r>
          </a:p>
        </p:txBody>
      </p:sp>
      <p:sp>
        <p:nvSpPr>
          <p:cNvPr id="3" name="Subtitle 2"/>
          <p:cNvSpPr>
            <a:spLocks noGrp="1"/>
          </p:cNvSpPr>
          <p:nvPr>
            <p:ph type="subTitle" idx="1"/>
          </p:nvPr>
        </p:nvSpPr>
        <p:spPr/>
        <p:txBody>
          <a:bodyPr>
            <a:normAutofit lnSpcReduction="10000"/>
          </a:bodyPr>
          <a:lstStyle/>
          <a:p>
            <a:r>
              <a:rPr lang="en-US" dirty="0"/>
              <a:t>Prepared for the Educational Master Planning Task Force</a:t>
            </a:r>
          </a:p>
          <a:p>
            <a:r>
              <a:rPr lang="en-US" dirty="0"/>
              <a:t>November 3, 2021</a:t>
            </a:r>
          </a:p>
          <a:p>
            <a:endParaRPr lang="en-US" dirty="0"/>
          </a:p>
          <a:p>
            <a:r>
              <a:rPr lang="en-US" dirty="0"/>
              <a:t>Office of Planning, Research &amp; Institutional Effectiveness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761" y="927505"/>
            <a:ext cx="2524477" cy="1133633"/>
          </a:xfrm>
          <a:prstGeom prst="rect">
            <a:avLst/>
          </a:prstGeom>
        </p:spPr>
      </p:pic>
    </p:spTree>
    <p:extLst>
      <p:ext uri="{BB962C8B-B14F-4D97-AF65-F5344CB8AC3E}">
        <p14:creationId xmlns:p14="http://schemas.microsoft.com/office/powerpoint/2010/main" val="3317501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517"/>
            <a:ext cx="10515600" cy="1325563"/>
          </a:xfrm>
        </p:spPr>
        <p:txBody>
          <a:bodyPr/>
          <a:lstStyle/>
          <a:p>
            <a:pPr algn="ctr"/>
            <a:r>
              <a:rPr lang="en-US" dirty="0" smtClean="0"/>
              <a:t>Transfer journey of Fall 2015 first-time cohort</a:t>
            </a:r>
            <a:endParaRPr lang="en-US" dirty="0"/>
          </a:p>
        </p:txBody>
      </p:sp>
      <p:sp>
        <p:nvSpPr>
          <p:cNvPr id="3" name="Content Placeholder 2"/>
          <p:cNvSpPr>
            <a:spLocks noGrp="1"/>
          </p:cNvSpPr>
          <p:nvPr>
            <p:ph idx="1"/>
          </p:nvPr>
        </p:nvSpPr>
        <p:spPr/>
        <p:txBody>
          <a:bodyPr/>
          <a:lstStyle/>
          <a:p>
            <a:endParaRPr lang="en-US"/>
          </a:p>
        </p:txBody>
      </p:sp>
      <p:pic>
        <p:nvPicPr>
          <p:cNvPr id="4" name="Picture 3">
            <a:hlinkClick r:id="rId2"/>
          </p:cNvPr>
          <p:cNvPicPr>
            <a:picLocks noChangeAspect="1"/>
          </p:cNvPicPr>
          <p:nvPr/>
        </p:nvPicPr>
        <p:blipFill>
          <a:blip r:embed="rId3"/>
          <a:stretch>
            <a:fillRect/>
          </a:stretch>
        </p:blipFill>
        <p:spPr>
          <a:xfrm>
            <a:off x="-1" y="1310536"/>
            <a:ext cx="12327069" cy="5261633"/>
          </a:xfrm>
          <a:prstGeom prst="rect">
            <a:avLst/>
          </a:prstGeom>
        </p:spPr>
      </p:pic>
    </p:spTree>
    <p:extLst>
      <p:ext uri="{BB962C8B-B14F-4D97-AF65-F5344CB8AC3E}">
        <p14:creationId xmlns:p14="http://schemas.microsoft.com/office/powerpoint/2010/main" val="2717851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Student Completion</a:t>
            </a:r>
          </a:p>
        </p:txBody>
      </p:sp>
      <p:sp>
        <p:nvSpPr>
          <p:cNvPr id="3" name="Content Placeholder 2"/>
          <p:cNvSpPr>
            <a:spLocks noGrp="1"/>
          </p:cNvSpPr>
          <p:nvPr>
            <p:ph idx="1"/>
          </p:nvPr>
        </p:nvSpPr>
        <p:spPr/>
        <p:txBody>
          <a:bodyPr>
            <a:normAutofit/>
          </a:bodyPr>
          <a:lstStyle/>
          <a:p>
            <a:r>
              <a:rPr lang="en-US" sz="2400" dirty="0"/>
              <a:t>Cañada is not fulfilling its mission of “ensuring that all students have equitable opportunities to achieve their transfer, career education, and lifelong learning educational goals.”</a:t>
            </a:r>
          </a:p>
          <a:p>
            <a:r>
              <a:rPr lang="en-US" sz="2400" dirty="0"/>
              <a:t>Hispanic, low income and first generation college students are less likely to transfer than we would expect</a:t>
            </a:r>
          </a:p>
        </p:txBody>
      </p:sp>
    </p:spTree>
    <p:extLst>
      <p:ext uri="{BB962C8B-B14F-4D97-AF65-F5344CB8AC3E}">
        <p14:creationId xmlns:p14="http://schemas.microsoft.com/office/powerpoint/2010/main" val="2708739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4903" y="-2278914"/>
            <a:ext cx="11402194" cy="11402194"/>
          </a:xfrm>
          <a:prstGeom prst="rect">
            <a:avLst/>
          </a:prstGeom>
        </p:spPr>
      </p:pic>
    </p:spTree>
    <p:extLst>
      <p:ext uri="{BB962C8B-B14F-4D97-AF65-F5344CB8AC3E}">
        <p14:creationId xmlns:p14="http://schemas.microsoft.com/office/powerpoint/2010/main" val="1966864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1325" y="392476"/>
            <a:ext cx="7670919" cy="6143235"/>
          </a:xfrm>
          <a:prstGeom prst="rect">
            <a:avLst/>
          </a:prstGeom>
        </p:spPr>
      </p:pic>
    </p:spTree>
    <p:extLst>
      <p:ext uri="{BB962C8B-B14F-4D97-AF65-F5344CB8AC3E}">
        <p14:creationId xmlns:p14="http://schemas.microsoft.com/office/powerpoint/2010/main" val="1512196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21E2-4F2F-48C4-AA6D-DEDF50AAA1D0}"/>
              </a:ext>
            </a:extLst>
          </p:cNvPr>
          <p:cNvSpPr>
            <a:spLocks noGrp="1"/>
          </p:cNvSpPr>
          <p:nvPr>
            <p:ph type="title"/>
          </p:nvPr>
        </p:nvSpPr>
        <p:spPr/>
        <p:txBody>
          <a:bodyPr/>
          <a:lstStyle/>
          <a:p>
            <a:pPr algn="ctr"/>
            <a:r>
              <a:rPr lang="en-US" dirty="0"/>
              <a:t>Why are these trends happening?</a:t>
            </a:r>
          </a:p>
        </p:txBody>
      </p:sp>
      <p:sp>
        <p:nvSpPr>
          <p:cNvPr id="3" name="Content Placeholder 2">
            <a:extLst>
              <a:ext uri="{FF2B5EF4-FFF2-40B4-BE49-F238E27FC236}">
                <a16:creationId xmlns:a16="http://schemas.microsoft.com/office/drawing/2014/main" id="{1CCAA8E7-5C0E-47F9-B5DE-0BBE61D0167A}"/>
              </a:ext>
            </a:extLst>
          </p:cNvPr>
          <p:cNvSpPr>
            <a:spLocks noGrp="1"/>
          </p:cNvSpPr>
          <p:nvPr>
            <p:ph type="body" idx="1"/>
          </p:nvPr>
        </p:nvSpPr>
        <p:spPr>
          <a:xfrm>
            <a:off x="839788" y="1463447"/>
            <a:ext cx="5157787" cy="823912"/>
          </a:xfrm>
        </p:spPr>
        <p:txBody>
          <a:bodyPr>
            <a:normAutofit/>
          </a:bodyPr>
          <a:lstStyle/>
          <a:p>
            <a:r>
              <a:rPr lang="en-US" dirty="0"/>
              <a:t>Internal factors</a:t>
            </a:r>
          </a:p>
        </p:txBody>
      </p:sp>
      <p:sp>
        <p:nvSpPr>
          <p:cNvPr id="5" name="Content Placeholder 4"/>
          <p:cNvSpPr>
            <a:spLocks noGrp="1"/>
          </p:cNvSpPr>
          <p:nvPr>
            <p:ph sz="half" idx="2"/>
          </p:nvPr>
        </p:nvSpPr>
        <p:spPr/>
        <p:txBody>
          <a:bodyPr>
            <a:normAutofit/>
          </a:bodyPr>
          <a:lstStyle/>
          <a:p>
            <a:r>
              <a:rPr lang="en-US" dirty="0"/>
              <a:t>Our size? </a:t>
            </a:r>
          </a:p>
          <a:p>
            <a:r>
              <a:rPr lang="en-US" dirty="0"/>
              <a:t>Our location?</a:t>
            </a:r>
          </a:p>
          <a:p>
            <a:r>
              <a:rPr lang="en-US" dirty="0"/>
              <a:t>Our schedule?</a:t>
            </a:r>
          </a:p>
          <a:p>
            <a:r>
              <a:rPr lang="en-US" dirty="0"/>
              <a:t>Our choices of instructional modality?</a:t>
            </a:r>
          </a:p>
          <a:p>
            <a:r>
              <a:rPr lang="en-US" dirty="0"/>
              <a:t>Do students feel sufficiently connected to and supported by the campus?  Even online?</a:t>
            </a:r>
          </a:p>
          <a:p>
            <a:endParaRPr lang="en-US" dirty="0"/>
          </a:p>
        </p:txBody>
      </p:sp>
      <p:sp>
        <p:nvSpPr>
          <p:cNvPr id="6" name="Text Placeholder 5"/>
          <p:cNvSpPr>
            <a:spLocks noGrp="1"/>
          </p:cNvSpPr>
          <p:nvPr>
            <p:ph type="body" sz="quarter" idx="3"/>
          </p:nvPr>
        </p:nvSpPr>
        <p:spPr>
          <a:xfrm>
            <a:off x="6172200" y="1463447"/>
            <a:ext cx="5183188" cy="823912"/>
          </a:xfrm>
        </p:spPr>
        <p:txBody>
          <a:bodyPr/>
          <a:lstStyle/>
          <a:p>
            <a:r>
              <a:rPr lang="en-US" dirty="0"/>
              <a:t>External factors</a:t>
            </a:r>
          </a:p>
        </p:txBody>
      </p:sp>
      <p:sp>
        <p:nvSpPr>
          <p:cNvPr id="7" name="Content Placeholder 6"/>
          <p:cNvSpPr>
            <a:spLocks noGrp="1"/>
          </p:cNvSpPr>
          <p:nvPr>
            <p:ph sz="quarter" idx="4"/>
          </p:nvPr>
        </p:nvSpPr>
        <p:spPr/>
        <p:txBody>
          <a:bodyPr>
            <a:normAutofit/>
          </a:bodyPr>
          <a:lstStyle/>
          <a:p>
            <a:r>
              <a:rPr lang="en-US" dirty="0"/>
              <a:t>It’s really expensive to live here and students work many hours</a:t>
            </a:r>
          </a:p>
          <a:p>
            <a:r>
              <a:rPr lang="en-US" dirty="0"/>
              <a:t>Students have other obligations beyond working that get in the way of taking more classes (family, care-giving, </a:t>
            </a:r>
            <a:r>
              <a:rPr lang="en-US" dirty="0" err="1"/>
              <a:t>etc</a:t>
            </a:r>
            <a:r>
              <a:rPr lang="en-US" dirty="0"/>
              <a:t>)</a:t>
            </a:r>
          </a:p>
          <a:p>
            <a:endParaRPr lang="en-US" dirty="0"/>
          </a:p>
          <a:p>
            <a:endParaRPr lang="en-US" dirty="0"/>
          </a:p>
        </p:txBody>
      </p:sp>
      <p:sp>
        <p:nvSpPr>
          <p:cNvPr id="4" name="Content Placeholder 2">
            <a:extLst>
              <a:ext uri="{FF2B5EF4-FFF2-40B4-BE49-F238E27FC236}">
                <a16:creationId xmlns:a16="http://schemas.microsoft.com/office/drawing/2014/main" id="{1CCAA8E7-5C0E-47F9-B5DE-0BBE61D0167A}"/>
              </a:ext>
            </a:extLst>
          </p:cNvPr>
          <p:cNvSpPr txBox="1">
            <a:spLocks/>
          </p:cNvSpPr>
          <p:nvPr/>
        </p:nvSpPr>
        <p:spPr>
          <a:xfrm>
            <a:off x="6265889" y="1825625"/>
            <a:ext cx="54276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40505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788" y="1690688"/>
            <a:ext cx="5699234" cy="4351338"/>
          </a:xfrm>
        </p:spPr>
        <p:txBody>
          <a:bodyPr>
            <a:normAutofit fontScale="92500" lnSpcReduction="10000"/>
          </a:bodyPr>
          <a:lstStyle/>
          <a:p>
            <a:r>
              <a:rPr lang="en-US" dirty="0"/>
              <a:t>COVID-19 and the increase in online </a:t>
            </a:r>
            <a:r>
              <a:rPr lang="en-US" dirty="0" smtClean="0"/>
              <a:t>offerings District-wide</a:t>
            </a:r>
            <a:endParaRPr lang="en-US" dirty="0"/>
          </a:p>
          <a:p>
            <a:pPr lvl="1"/>
            <a:r>
              <a:rPr lang="en-US" dirty="0"/>
              <a:t>Pre-pandemic, CAN could boost enrollment by putting courses online and tapping SKY and CSM students</a:t>
            </a:r>
          </a:p>
          <a:p>
            <a:r>
              <a:rPr lang="en-US" dirty="0"/>
              <a:t>Changing student preferences</a:t>
            </a:r>
          </a:p>
          <a:p>
            <a:pPr lvl="1"/>
            <a:r>
              <a:rPr lang="en-US" dirty="0"/>
              <a:t>Desire for a mix of in-person and online modalities to help manage their work/school/life balance</a:t>
            </a:r>
          </a:p>
          <a:p>
            <a:pPr lvl="1"/>
            <a:r>
              <a:rPr lang="en-US" dirty="0"/>
              <a:t>SWIRL is more </a:t>
            </a:r>
            <a:r>
              <a:rPr lang="en-US" dirty="0" smtClean="0"/>
              <a:t>possible</a:t>
            </a:r>
          </a:p>
          <a:p>
            <a:r>
              <a:rPr lang="en-US" dirty="0" smtClean="0"/>
              <a:t>Economic realities:  Ca</a:t>
            </a:r>
            <a:r>
              <a:rPr lang="en-US" dirty="0"/>
              <a:t>ñ</a:t>
            </a:r>
            <a:r>
              <a:rPr lang="en-US" dirty="0" smtClean="0"/>
              <a:t>ada students (especially part-time students) are working longer hours for pay </a:t>
            </a:r>
            <a:endParaRPr lang="en-US" dirty="0"/>
          </a:p>
        </p:txBody>
      </p:sp>
      <p:sp>
        <p:nvSpPr>
          <p:cNvPr id="6" name="Title 1">
            <a:extLst>
              <a:ext uri="{FF2B5EF4-FFF2-40B4-BE49-F238E27FC236}">
                <a16:creationId xmlns:a16="http://schemas.microsoft.com/office/drawing/2014/main" id="{A58E21E2-4F2F-48C4-AA6D-DEDF50AAA1D0}"/>
              </a:ext>
            </a:extLst>
          </p:cNvPr>
          <p:cNvSpPr>
            <a:spLocks noGrp="1"/>
          </p:cNvSpPr>
          <p:nvPr>
            <p:ph type="title"/>
          </p:nvPr>
        </p:nvSpPr>
        <p:spPr>
          <a:xfrm>
            <a:off x="839788" y="365125"/>
            <a:ext cx="10515600" cy="1325563"/>
          </a:xfrm>
        </p:spPr>
        <p:txBody>
          <a:bodyPr/>
          <a:lstStyle/>
          <a:p>
            <a:pPr algn="ctr"/>
            <a:r>
              <a:rPr lang="en-US" dirty="0"/>
              <a:t>Why are these trends happening?</a:t>
            </a:r>
          </a:p>
        </p:txBody>
      </p:sp>
      <p:pic>
        <p:nvPicPr>
          <p:cNvPr id="7" name="Picture 6"/>
          <p:cNvPicPr>
            <a:picLocks noChangeAspect="1"/>
          </p:cNvPicPr>
          <p:nvPr/>
        </p:nvPicPr>
        <p:blipFill>
          <a:blip r:embed="rId2"/>
          <a:stretch>
            <a:fillRect/>
          </a:stretch>
        </p:blipFill>
        <p:spPr>
          <a:xfrm>
            <a:off x="6932558" y="2130425"/>
            <a:ext cx="4944132" cy="2966479"/>
          </a:xfrm>
          <a:prstGeom prst="rect">
            <a:avLst/>
          </a:prstGeom>
        </p:spPr>
      </p:pic>
    </p:spTree>
    <p:extLst>
      <p:ext uri="{BB962C8B-B14F-4D97-AF65-F5344CB8AC3E}">
        <p14:creationId xmlns:p14="http://schemas.microsoft.com/office/powerpoint/2010/main" val="380483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Sometimes our </a:t>
            </a:r>
            <a:r>
              <a:rPr lang="en-US" sz="4000" dirty="0" smtClean="0"/>
              <a:t>challenges </a:t>
            </a:r>
            <a:r>
              <a:rPr lang="en-US" sz="4000" dirty="0"/>
              <a:t>are also our </a:t>
            </a:r>
            <a:r>
              <a:rPr lang="en-US" sz="4000" dirty="0" smtClean="0"/>
              <a:t>strengths</a:t>
            </a:r>
            <a:endParaRPr lang="en-US" sz="4000" dirty="0"/>
          </a:p>
        </p:txBody>
      </p:sp>
      <p:sp>
        <p:nvSpPr>
          <p:cNvPr id="3" name="Text Placeholder 2"/>
          <p:cNvSpPr>
            <a:spLocks noGrp="1"/>
          </p:cNvSpPr>
          <p:nvPr>
            <p:ph type="body" idx="1"/>
          </p:nvPr>
        </p:nvSpPr>
        <p:spPr>
          <a:xfrm>
            <a:off x="6327875" y="1527497"/>
            <a:ext cx="5157787" cy="697043"/>
          </a:xfrm>
        </p:spPr>
        <p:txBody>
          <a:bodyPr/>
          <a:lstStyle/>
          <a:p>
            <a:pPr algn="ctr"/>
            <a:r>
              <a:rPr lang="en-US" dirty="0"/>
              <a:t>STRENGTHS</a:t>
            </a:r>
          </a:p>
        </p:txBody>
      </p:sp>
      <p:sp>
        <p:nvSpPr>
          <p:cNvPr id="4" name="Content Placeholder 3"/>
          <p:cNvSpPr>
            <a:spLocks noGrp="1"/>
          </p:cNvSpPr>
          <p:nvPr>
            <p:ph sz="half" idx="2"/>
          </p:nvPr>
        </p:nvSpPr>
        <p:spPr>
          <a:xfrm>
            <a:off x="6545232" y="2452609"/>
            <a:ext cx="5157787" cy="3684588"/>
          </a:xfrm>
        </p:spPr>
        <p:txBody>
          <a:bodyPr/>
          <a:lstStyle/>
          <a:p>
            <a:r>
              <a:rPr lang="en-US" dirty="0"/>
              <a:t>Small size – intimate, friendly</a:t>
            </a:r>
          </a:p>
          <a:p>
            <a:endParaRPr lang="en-US" sz="1800" dirty="0"/>
          </a:p>
          <a:p>
            <a:endParaRPr lang="en-US" dirty="0"/>
          </a:p>
          <a:p>
            <a:r>
              <a:rPr lang="en-US" dirty="0"/>
              <a:t>Location – beautiful campus</a:t>
            </a:r>
          </a:p>
          <a:p>
            <a:endParaRPr lang="en-US" dirty="0"/>
          </a:p>
          <a:p>
            <a:r>
              <a:rPr lang="en-US" dirty="0" smtClean="0"/>
              <a:t>We can change our </a:t>
            </a:r>
            <a:r>
              <a:rPr lang="en-US" dirty="0"/>
              <a:t>course schedule</a:t>
            </a:r>
          </a:p>
          <a:p>
            <a:endParaRPr lang="en-US" dirty="0"/>
          </a:p>
        </p:txBody>
      </p:sp>
      <p:sp>
        <p:nvSpPr>
          <p:cNvPr id="5" name="Text Placeholder 4"/>
          <p:cNvSpPr>
            <a:spLocks noGrp="1"/>
          </p:cNvSpPr>
          <p:nvPr>
            <p:ph type="body" sz="quarter" idx="3"/>
          </p:nvPr>
        </p:nvSpPr>
        <p:spPr>
          <a:xfrm>
            <a:off x="839788" y="1474147"/>
            <a:ext cx="5183188" cy="697043"/>
          </a:xfrm>
        </p:spPr>
        <p:txBody>
          <a:bodyPr/>
          <a:lstStyle/>
          <a:p>
            <a:pPr algn="ctr"/>
            <a:r>
              <a:rPr lang="en-US" dirty="0"/>
              <a:t>CHALLENGES</a:t>
            </a:r>
          </a:p>
        </p:txBody>
      </p:sp>
      <p:sp>
        <p:nvSpPr>
          <p:cNvPr id="6" name="Content Placeholder 5"/>
          <p:cNvSpPr>
            <a:spLocks noGrp="1"/>
          </p:cNvSpPr>
          <p:nvPr>
            <p:ph sz="quarter" idx="4"/>
          </p:nvPr>
        </p:nvSpPr>
        <p:spPr>
          <a:xfrm>
            <a:off x="966866" y="2452609"/>
            <a:ext cx="5578366" cy="4179504"/>
          </a:xfrm>
        </p:spPr>
        <p:txBody>
          <a:bodyPr>
            <a:normAutofit/>
          </a:bodyPr>
          <a:lstStyle/>
          <a:p>
            <a:r>
              <a:rPr lang="en-US" dirty="0"/>
              <a:t>Small size – can’t offer as many courses and programs</a:t>
            </a:r>
          </a:p>
          <a:p>
            <a:endParaRPr lang="en-US" dirty="0"/>
          </a:p>
          <a:p>
            <a:r>
              <a:rPr lang="en-US" dirty="0"/>
              <a:t>Location – hard to get to</a:t>
            </a:r>
          </a:p>
          <a:p>
            <a:endParaRPr lang="en-US" dirty="0"/>
          </a:p>
          <a:p>
            <a:r>
              <a:rPr lang="en-US" dirty="0"/>
              <a:t>We might not offer enough sections of critical courses to offer them in multiple modalities each term</a:t>
            </a:r>
          </a:p>
        </p:txBody>
      </p:sp>
      <p:cxnSp>
        <p:nvCxnSpPr>
          <p:cNvPr id="8" name="Straight Connector 7"/>
          <p:cNvCxnSpPr/>
          <p:nvPr/>
        </p:nvCxnSpPr>
        <p:spPr>
          <a:xfrm>
            <a:off x="966866" y="3670177"/>
            <a:ext cx="10275757" cy="14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66866" y="4646173"/>
            <a:ext cx="10275757" cy="149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363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our students’ journeys and shifting preferences</a:t>
            </a:r>
          </a:p>
        </p:txBody>
      </p:sp>
    </p:spTree>
    <p:extLst>
      <p:ext uri="{BB962C8B-B14F-4D97-AF65-F5344CB8AC3E}">
        <p14:creationId xmlns:p14="http://schemas.microsoft.com/office/powerpoint/2010/main" val="103139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15600" y="391233"/>
            <a:ext cx="11360800" cy="763600"/>
          </a:xfrm>
          <a:prstGeom prst="rect">
            <a:avLst/>
          </a:prstGeom>
        </p:spPr>
        <p:txBody>
          <a:bodyPr spcFirstLastPara="1" vert="horz" wrap="square" lIns="121900" tIns="121900" rIns="121900" bIns="121900" rtlCol="0" anchor="t" anchorCtr="0">
            <a:normAutofit/>
          </a:bodyPr>
          <a:lstStyle/>
          <a:p>
            <a:pPr algn="ctr"/>
            <a:r>
              <a:rPr lang="en" sz="3600" dirty="0"/>
              <a:t>Unit Accumulation </a:t>
            </a:r>
            <a:r>
              <a:rPr lang="en" sz="3600" dirty="0" smtClean="0"/>
              <a:t>Groups in our Fall 2016 First-Time Cohort</a:t>
            </a:r>
            <a:endParaRPr sz="3600" dirty="0"/>
          </a:p>
        </p:txBody>
      </p:sp>
      <p:sp>
        <p:nvSpPr>
          <p:cNvPr id="131" name="Google Shape;131;p29"/>
          <p:cNvSpPr txBox="1">
            <a:spLocks noGrp="1"/>
          </p:cNvSpPr>
          <p:nvPr>
            <p:ph type="body" idx="1"/>
          </p:nvPr>
        </p:nvSpPr>
        <p:spPr>
          <a:xfrm>
            <a:off x="415600" y="1536633"/>
            <a:ext cx="53332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sp>
        <p:nvSpPr>
          <p:cNvPr id="132" name="Google Shape;132;p29"/>
          <p:cNvSpPr txBox="1">
            <a:spLocks noGrp="1"/>
          </p:cNvSpPr>
          <p:nvPr>
            <p:ph type="body" idx="2"/>
          </p:nvPr>
        </p:nvSpPr>
        <p:spPr>
          <a:xfrm>
            <a:off x="5881573" y="1536633"/>
            <a:ext cx="6310427" cy="4555200"/>
          </a:xfrm>
          <a:prstGeom prst="rect">
            <a:avLst/>
          </a:prstGeom>
        </p:spPr>
        <p:txBody>
          <a:bodyPr spcFirstLastPara="1" vert="horz" wrap="square" lIns="121900" tIns="121900" rIns="121900" bIns="121900" rtlCol="0" anchor="t" anchorCtr="0">
            <a:noAutofit/>
          </a:bodyPr>
          <a:lstStyle/>
          <a:p>
            <a:r>
              <a:rPr lang="en" sz="2400" dirty="0"/>
              <a:t>Rapid Accumulation</a:t>
            </a:r>
            <a:endParaRPr sz="2400" dirty="0"/>
          </a:p>
          <a:p>
            <a:pPr lvl="1"/>
            <a:r>
              <a:rPr lang="en" sz="2000" dirty="0"/>
              <a:t>32% of the cohort</a:t>
            </a:r>
            <a:endParaRPr sz="2000" dirty="0"/>
          </a:p>
          <a:p>
            <a:pPr lvl="1"/>
            <a:r>
              <a:rPr lang="en" sz="2000" dirty="0" smtClean="0"/>
              <a:t>Accumulating </a:t>
            </a:r>
            <a:r>
              <a:rPr lang="en" sz="2000" dirty="0"/>
              <a:t>over 10 units per term</a:t>
            </a:r>
            <a:endParaRPr sz="2000" dirty="0"/>
          </a:p>
          <a:p>
            <a:pPr lvl="1"/>
            <a:r>
              <a:rPr lang="en" sz="2000" dirty="0"/>
              <a:t>2-3 years to completion</a:t>
            </a:r>
            <a:endParaRPr sz="2000" dirty="0"/>
          </a:p>
          <a:p>
            <a:r>
              <a:rPr lang="en" sz="2400" dirty="0"/>
              <a:t>Steady Accumulation</a:t>
            </a:r>
            <a:endParaRPr sz="2400" dirty="0"/>
          </a:p>
          <a:p>
            <a:pPr lvl="1"/>
            <a:r>
              <a:rPr lang="en" sz="2000" dirty="0"/>
              <a:t>12% of the cohort</a:t>
            </a:r>
            <a:endParaRPr sz="2000" dirty="0"/>
          </a:p>
          <a:p>
            <a:pPr lvl="1"/>
            <a:r>
              <a:rPr lang="en" sz="2000" dirty="0" smtClean="0"/>
              <a:t>Accumulating </a:t>
            </a:r>
            <a:r>
              <a:rPr lang="en" sz="2000" dirty="0"/>
              <a:t>7-9 units per term</a:t>
            </a:r>
            <a:endParaRPr sz="2000" dirty="0"/>
          </a:p>
          <a:p>
            <a:pPr lvl="1"/>
            <a:r>
              <a:rPr lang="en" sz="2000" dirty="0"/>
              <a:t>3-4 years to completion</a:t>
            </a:r>
            <a:endParaRPr sz="2000" dirty="0"/>
          </a:p>
          <a:p>
            <a:r>
              <a:rPr lang="en" sz="2400" dirty="0"/>
              <a:t>Low Accumulation</a:t>
            </a:r>
            <a:endParaRPr sz="2400" dirty="0"/>
          </a:p>
          <a:p>
            <a:pPr lvl="1"/>
            <a:r>
              <a:rPr lang="en" sz="2000" dirty="0"/>
              <a:t>56% of the cohort</a:t>
            </a:r>
            <a:endParaRPr sz="2000" dirty="0"/>
          </a:p>
          <a:p>
            <a:pPr lvl="1"/>
            <a:r>
              <a:rPr lang="en" sz="2000" dirty="0" smtClean="0"/>
              <a:t>Accumulating </a:t>
            </a:r>
            <a:r>
              <a:rPr lang="en" sz="2000" dirty="0"/>
              <a:t>0-5 units per term</a:t>
            </a:r>
            <a:endParaRPr sz="2000" dirty="0"/>
          </a:p>
          <a:p>
            <a:pPr lvl="1"/>
            <a:r>
              <a:rPr lang="en" sz="2000" dirty="0"/>
              <a:t>5+ years to completion</a:t>
            </a:r>
            <a:endParaRPr sz="2000" dirty="0"/>
          </a:p>
        </p:txBody>
      </p:sp>
      <p:pic>
        <p:nvPicPr>
          <p:cNvPr id="133" name="Google Shape;133;p29"/>
          <p:cNvPicPr preferRelativeResize="0"/>
          <p:nvPr/>
        </p:nvPicPr>
        <p:blipFill>
          <a:blip r:embed="rId3">
            <a:alphaModFix/>
          </a:blip>
          <a:stretch>
            <a:fillRect/>
          </a:stretch>
        </p:blipFill>
        <p:spPr>
          <a:xfrm>
            <a:off x="415600" y="1536634"/>
            <a:ext cx="5333200" cy="4480292"/>
          </a:xfrm>
          <a:prstGeom prst="rect">
            <a:avLst/>
          </a:prstGeom>
          <a:noFill/>
          <a:ln>
            <a:noFill/>
          </a:ln>
        </p:spPr>
      </p:pic>
    </p:spTree>
    <p:extLst>
      <p:ext uri="{BB962C8B-B14F-4D97-AF65-F5344CB8AC3E}">
        <p14:creationId xmlns:p14="http://schemas.microsoft.com/office/powerpoint/2010/main" val="106980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Unit Accumulation Group by Race/Ethnicity</a:t>
            </a:r>
          </a:p>
        </p:txBody>
      </p:sp>
      <p:graphicFrame>
        <p:nvGraphicFramePr>
          <p:cNvPr id="3" name="Table 2"/>
          <p:cNvGraphicFramePr>
            <a:graphicFrameLocks noGrp="1"/>
          </p:cNvGraphicFramePr>
          <p:nvPr>
            <p:extLst>
              <p:ext uri="{D42A27DB-BD31-4B8C-83A1-F6EECF244321}">
                <p14:modId xmlns:p14="http://schemas.microsoft.com/office/powerpoint/2010/main" val="4126630360"/>
              </p:ext>
            </p:extLst>
          </p:nvPr>
        </p:nvGraphicFramePr>
        <p:xfrm>
          <a:off x="1213888" y="1837714"/>
          <a:ext cx="10019901" cy="3365839"/>
        </p:xfrm>
        <a:graphic>
          <a:graphicData uri="http://schemas.openxmlformats.org/drawingml/2006/table">
            <a:tbl>
              <a:tblPr firstRow="1" firstCol="1" bandRow="1">
                <a:tableStyleId>{68D230F3-CF80-4859-8CE7-A43EE81993B5}</a:tableStyleId>
              </a:tblPr>
              <a:tblGrid>
                <a:gridCol w="2601568">
                  <a:extLst>
                    <a:ext uri="{9D8B030D-6E8A-4147-A177-3AD203B41FA5}">
                      <a16:colId xmlns:a16="http://schemas.microsoft.com/office/drawing/2014/main" val="2642512268"/>
                    </a:ext>
                  </a:extLst>
                </a:gridCol>
                <a:gridCol w="1528743">
                  <a:extLst>
                    <a:ext uri="{9D8B030D-6E8A-4147-A177-3AD203B41FA5}">
                      <a16:colId xmlns:a16="http://schemas.microsoft.com/office/drawing/2014/main" val="793451156"/>
                    </a:ext>
                  </a:extLst>
                </a:gridCol>
                <a:gridCol w="944035">
                  <a:extLst>
                    <a:ext uri="{9D8B030D-6E8A-4147-A177-3AD203B41FA5}">
                      <a16:colId xmlns:a16="http://schemas.microsoft.com/office/drawing/2014/main" val="2169582316"/>
                    </a:ext>
                  </a:extLst>
                </a:gridCol>
                <a:gridCol w="1528743">
                  <a:extLst>
                    <a:ext uri="{9D8B030D-6E8A-4147-A177-3AD203B41FA5}">
                      <a16:colId xmlns:a16="http://schemas.microsoft.com/office/drawing/2014/main" val="305630292"/>
                    </a:ext>
                  </a:extLst>
                </a:gridCol>
                <a:gridCol w="944035">
                  <a:extLst>
                    <a:ext uri="{9D8B030D-6E8A-4147-A177-3AD203B41FA5}">
                      <a16:colId xmlns:a16="http://schemas.microsoft.com/office/drawing/2014/main" val="2619523246"/>
                    </a:ext>
                  </a:extLst>
                </a:gridCol>
                <a:gridCol w="1309799">
                  <a:extLst>
                    <a:ext uri="{9D8B030D-6E8A-4147-A177-3AD203B41FA5}">
                      <a16:colId xmlns:a16="http://schemas.microsoft.com/office/drawing/2014/main" val="1748470914"/>
                    </a:ext>
                  </a:extLst>
                </a:gridCol>
                <a:gridCol w="1162978">
                  <a:extLst>
                    <a:ext uri="{9D8B030D-6E8A-4147-A177-3AD203B41FA5}">
                      <a16:colId xmlns:a16="http://schemas.microsoft.com/office/drawing/2014/main" val="3924869137"/>
                    </a:ext>
                  </a:extLst>
                </a:gridCol>
              </a:tblGrid>
              <a:tr h="439759">
                <a:tc>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b"/>
                </a:tc>
                <a:tc gridSpan="2">
                  <a:txBody>
                    <a:bodyPr/>
                    <a:lstStyle/>
                    <a:p>
                      <a:pPr marL="0" marR="0" algn="ctr">
                        <a:spcBef>
                          <a:spcPts val="0"/>
                        </a:spcBef>
                        <a:spcAft>
                          <a:spcPts val="0"/>
                        </a:spcAft>
                      </a:pPr>
                      <a:r>
                        <a:rPr lang="en-US" sz="2000" dirty="0">
                          <a:effectLst/>
                        </a:rPr>
                        <a:t>Rapid</a:t>
                      </a:r>
                      <a:endParaRPr lang="en-US" sz="20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2000">
                          <a:effectLst/>
                        </a:rPr>
                        <a:t>Steady</a:t>
                      </a:r>
                      <a:endParaRPr lang="en-US" sz="200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2000">
                          <a:effectLst/>
                        </a:rPr>
                        <a:t>Low</a:t>
                      </a:r>
                      <a:endParaRPr lang="en-US" sz="200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87523093"/>
                  </a:ext>
                </a:extLst>
              </a:tr>
              <a:tr h="731520">
                <a:tc>
                  <a:txBody>
                    <a:bodyPr/>
                    <a:lstStyle/>
                    <a:p>
                      <a:pPr marL="0" marR="0">
                        <a:spcBef>
                          <a:spcPts val="0"/>
                        </a:spcBef>
                        <a:spcAft>
                          <a:spcPts val="0"/>
                        </a:spcAft>
                      </a:pPr>
                      <a:r>
                        <a:rPr lang="en-US" sz="2000" dirty="0">
                          <a:effectLst/>
                        </a:rPr>
                        <a:t>AANAPI</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13%</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21</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11%</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7</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6%</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19</a:t>
                      </a:r>
                      <a:endParaRPr lang="en-US"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54382068"/>
                  </a:ext>
                </a:extLst>
              </a:tr>
              <a:tr h="731520">
                <a:tc>
                  <a:txBody>
                    <a:bodyPr/>
                    <a:lstStyle/>
                    <a:p>
                      <a:pPr marL="0" marR="0">
                        <a:spcBef>
                          <a:spcPts val="0"/>
                        </a:spcBef>
                        <a:spcAft>
                          <a:spcPts val="0"/>
                        </a:spcAft>
                      </a:pPr>
                      <a:r>
                        <a:rPr lang="en-US" sz="2000" dirty="0">
                          <a:effectLst/>
                        </a:rPr>
                        <a:t>Hispanic</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52%</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85</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61%</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38</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80%</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237</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46408135"/>
                  </a:ext>
                </a:extLst>
              </a:tr>
              <a:tr h="731520">
                <a:tc>
                  <a:txBody>
                    <a:bodyPr/>
                    <a:lstStyle/>
                    <a:p>
                      <a:pPr marL="0" marR="0">
                        <a:spcBef>
                          <a:spcPts val="0"/>
                        </a:spcBef>
                        <a:spcAft>
                          <a:spcPts val="0"/>
                        </a:spcAft>
                      </a:pPr>
                      <a:r>
                        <a:rPr lang="en-US" sz="2000" dirty="0">
                          <a:effectLst/>
                        </a:rPr>
                        <a:t>White Non-Hispanic</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24%</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39</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21%</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13</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8%</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23</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595498285"/>
                  </a:ext>
                </a:extLst>
              </a:tr>
              <a:tr h="731520">
                <a:tc>
                  <a:txBody>
                    <a:bodyPr/>
                    <a:lstStyle/>
                    <a:p>
                      <a:pPr marL="0" marR="0">
                        <a:spcBef>
                          <a:spcPts val="0"/>
                        </a:spcBef>
                        <a:spcAft>
                          <a:spcPts val="0"/>
                        </a:spcAft>
                      </a:pPr>
                      <a:r>
                        <a:rPr lang="en-US" sz="2000" dirty="0">
                          <a:effectLst/>
                        </a:rPr>
                        <a:t>Black/Multi/Other</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12%</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19</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6%</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rPr>
                        <a:t>6%</a:t>
                      </a:r>
                      <a:endParaRPr lang="en-US" sz="20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17</a:t>
                      </a: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48619592"/>
                  </a:ext>
                </a:extLst>
              </a:tr>
            </a:tbl>
          </a:graphicData>
        </a:graphic>
      </p:graphicFrame>
    </p:spTree>
    <p:extLst>
      <p:ext uri="{BB962C8B-B14F-4D97-AF65-F5344CB8AC3E}">
        <p14:creationId xmlns:p14="http://schemas.microsoft.com/office/powerpoint/2010/main" val="176146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4"/>
            <a:ext cx="10817994" cy="4709929"/>
          </a:xfrm>
        </p:spPr>
        <p:txBody>
          <a:bodyPr>
            <a:normAutofit/>
          </a:bodyPr>
          <a:lstStyle/>
          <a:p>
            <a:r>
              <a:rPr lang="en-US" dirty="0"/>
              <a:t>Quick review of main takeaways from Part I</a:t>
            </a:r>
          </a:p>
          <a:p>
            <a:r>
              <a:rPr lang="en-US" dirty="0"/>
              <a:t>What can help explain these trends?</a:t>
            </a:r>
          </a:p>
          <a:p>
            <a:pPr lvl="1"/>
            <a:r>
              <a:rPr lang="en-US" dirty="0"/>
              <a:t>Understanding student journeys and changing preferences – what do our students want?</a:t>
            </a:r>
          </a:p>
          <a:p>
            <a:pPr lvl="1"/>
            <a:r>
              <a:rPr lang="en-US" dirty="0"/>
              <a:t>What might be contributing to students not completing their journeys?</a:t>
            </a:r>
          </a:p>
          <a:p>
            <a:pPr lvl="1"/>
            <a:r>
              <a:rPr lang="en-US" dirty="0"/>
              <a:t>How can we best address student needs given our resources/size/location?</a:t>
            </a:r>
          </a:p>
          <a:p>
            <a:r>
              <a:rPr lang="en-US" dirty="0"/>
              <a:t>How can these factors inform potential goals and strategies?</a:t>
            </a:r>
          </a:p>
        </p:txBody>
      </p:sp>
    </p:spTree>
    <p:extLst>
      <p:ext uri="{BB962C8B-B14F-4D97-AF65-F5344CB8AC3E}">
        <p14:creationId xmlns:p14="http://schemas.microsoft.com/office/powerpoint/2010/main" val="4122292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DA7E-1F81-4193-B7EE-174B367F4685}"/>
              </a:ext>
            </a:extLst>
          </p:cNvPr>
          <p:cNvSpPr>
            <a:spLocks noGrp="1"/>
          </p:cNvSpPr>
          <p:nvPr>
            <p:ph type="title"/>
          </p:nvPr>
        </p:nvSpPr>
        <p:spPr/>
        <p:txBody>
          <a:bodyPr/>
          <a:lstStyle/>
          <a:p>
            <a:pPr algn="ctr"/>
            <a:r>
              <a:rPr lang="en-US" dirty="0"/>
              <a:t>Unit Accumulation Group by </a:t>
            </a:r>
            <a:r>
              <a:rPr lang="en-US" dirty="0" smtClean="0"/>
              <a:t>Education Goal</a:t>
            </a:r>
            <a:endParaRPr lang="en-US" dirty="0"/>
          </a:p>
        </p:txBody>
      </p:sp>
      <p:graphicFrame>
        <p:nvGraphicFramePr>
          <p:cNvPr id="4" name="Content Placeholder 3">
            <a:extLst>
              <a:ext uri="{FF2B5EF4-FFF2-40B4-BE49-F238E27FC236}">
                <a16:creationId xmlns:a16="http://schemas.microsoft.com/office/drawing/2014/main" id="{682EA885-ED81-467F-97D7-387CDE94A2B2}"/>
              </a:ext>
            </a:extLst>
          </p:cNvPr>
          <p:cNvGraphicFramePr>
            <a:graphicFrameLocks noGrp="1"/>
          </p:cNvGraphicFramePr>
          <p:nvPr>
            <p:ph idx="1"/>
            <p:extLst>
              <p:ext uri="{D42A27DB-BD31-4B8C-83A1-F6EECF244321}">
                <p14:modId xmlns:p14="http://schemas.microsoft.com/office/powerpoint/2010/main" val="1584297388"/>
              </p:ext>
            </p:extLst>
          </p:nvPr>
        </p:nvGraphicFramePr>
        <p:xfrm>
          <a:off x="1176728" y="1887918"/>
          <a:ext cx="10036065" cy="4436713"/>
        </p:xfrm>
        <a:graphic>
          <a:graphicData uri="http://schemas.openxmlformats.org/drawingml/2006/table">
            <a:tbl>
              <a:tblPr firstRow="1" firstCol="1">
                <a:tableStyleId>{68D230F3-CF80-4859-8CE7-A43EE81993B5}</a:tableStyleId>
              </a:tblPr>
              <a:tblGrid>
                <a:gridCol w="3829987">
                  <a:extLst>
                    <a:ext uri="{9D8B030D-6E8A-4147-A177-3AD203B41FA5}">
                      <a16:colId xmlns:a16="http://schemas.microsoft.com/office/drawing/2014/main" val="1547908838"/>
                    </a:ext>
                  </a:extLst>
                </a:gridCol>
                <a:gridCol w="974361">
                  <a:extLst>
                    <a:ext uri="{9D8B030D-6E8A-4147-A177-3AD203B41FA5}">
                      <a16:colId xmlns:a16="http://schemas.microsoft.com/office/drawing/2014/main" val="3114998144"/>
                    </a:ext>
                  </a:extLst>
                </a:gridCol>
                <a:gridCol w="1011836">
                  <a:extLst>
                    <a:ext uri="{9D8B030D-6E8A-4147-A177-3AD203B41FA5}">
                      <a16:colId xmlns:a16="http://schemas.microsoft.com/office/drawing/2014/main" val="1177747665"/>
                    </a:ext>
                  </a:extLst>
                </a:gridCol>
                <a:gridCol w="953928">
                  <a:extLst>
                    <a:ext uri="{9D8B030D-6E8A-4147-A177-3AD203B41FA5}">
                      <a16:colId xmlns:a16="http://schemas.microsoft.com/office/drawing/2014/main" val="4021213818"/>
                    </a:ext>
                  </a:extLst>
                </a:gridCol>
                <a:gridCol w="1146979">
                  <a:extLst>
                    <a:ext uri="{9D8B030D-6E8A-4147-A177-3AD203B41FA5}">
                      <a16:colId xmlns:a16="http://schemas.microsoft.com/office/drawing/2014/main" val="1718251485"/>
                    </a:ext>
                  </a:extLst>
                </a:gridCol>
                <a:gridCol w="1119885">
                  <a:extLst>
                    <a:ext uri="{9D8B030D-6E8A-4147-A177-3AD203B41FA5}">
                      <a16:colId xmlns:a16="http://schemas.microsoft.com/office/drawing/2014/main" val="2851304227"/>
                    </a:ext>
                  </a:extLst>
                </a:gridCol>
                <a:gridCol w="999089">
                  <a:extLst>
                    <a:ext uri="{9D8B030D-6E8A-4147-A177-3AD203B41FA5}">
                      <a16:colId xmlns:a16="http://schemas.microsoft.com/office/drawing/2014/main" val="1359021286"/>
                    </a:ext>
                  </a:extLst>
                </a:gridCol>
              </a:tblGrid>
              <a:tr h="630430">
                <a:tc>
                  <a:txBody>
                    <a:bodyPr/>
                    <a:lstStyle/>
                    <a:p>
                      <a:pPr algn="l" fontAlgn="b"/>
                      <a:r>
                        <a:rPr lang="en-US" sz="2400" b="1" i="0" u="none" strike="noStrike" dirty="0" smtClean="0">
                          <a:solidFill>
                            <a:srgbClr val="000000"/>
                          </a:solidFill>
                          <a:effectLst/>
                          <a:latin typeface="Calibri" panose="020F0502020204030204" pitchFamily="34" charset="0"/>
                        </a:rPr>
                        <a:t>Education Goal</a:t>
                      </a:r>
                      <a:endParaRPr lang="en-US" sz="24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US" sz="2400" u="none" strike="noStrike" dirty="0">
                          <a:effectLst/>
                        </a:rPr>
                        <a:t>Rapid</a:t>
                      </a:r>
                      <a:endParaRPr lang="en-US" sz="2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b"/>
                      <a:r>
                        <a:rPr lang="en-US" sz="2400" u="none" strike="noStrike" dirty="0">
                          <a:effectLst/>
                        </a:rPr>
                        <a:t>Steady</a:t>
                      </a:r>
                      <a:endParaRPr lang="en-US" sz="2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b"/>
                      <a:r>
                        <a:rPr lang="en-US" sz="2400" u="none" strike="noStrike" dirty="0">
                          <a:effectLst/>
                        </a:rPr>
                        <a:t>Low</a:t>
                      </a:r>
                      <a:endParaRPr lang="en-US" sz="2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682192976"/>
                  </a:ext>
                </a:extLst>
              </a:tr>
              <a:tr h="959683">
                <a:tc>
                  <a:txBody>
                    <a:bodyPr/>
                    <a:lstStyle/>
                    <a:p>
                      <a:pPr algn="l" fontAlgn="b"/>
                      <a:r>
                        <a:rPr lang="en-US" sz="2400" u="none" strike="noStrike" dirty="0" smtClean="0">
                          <a:effectLst/>
                        </a:rPr>
                        <a:t>Concurrently enrolled 4-year college</a:t>
                      </a:r>
                      <a:r>
                        <a:rPr lang="en-US" sz="2400" u="none" strike="noStrike" baseline="0" dirty="0" smtClean="0">
                          <a:effectLst/>
                        </a:rPr>
                        <a:t> student</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800" u="none" strike="noStrike" dirty="0">
                          <a:effectLst/>
                        </a:rPr>
                        <a:t>2</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800" u="none" strike="noStrike" dirty="0">
                          <a:effectLst/>
                        </a:rPr>
                        <a:t>2%</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algn="ct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758765621"/>
                  </a:ext>
                </a:extLst>
              </a:tr>
              <a:tr h="764498">
                <a:tc>
                  <a:txBody>
                    <a:bodyPr/>
                    <a:lstStyle/>
                    <a:p>
                      <a:pPr algn="l" fontAlgn="b"/>
                      <a:r>
                        <a:rPr lang="en-US" sz="2400" u="none" strike="noStrike" dirty="0">
                          <a:effectLst/>
                        </a:rPr>
                        <a:t>College </a:t>
                      </a:r>
                      <a:r>
                        <a:rPr lang="en-US" sz="2400" u="none" strike="noStrike" dirty="0" smtClean="0">
                          <a:effectLst/>
                        </a:rPr>
                        <a:t>Preparation</a:t>
                      </a:r>
                    </a:p>
                  </a:txBody>
                  <a:tcPr marL="9525" marR="9525" marT="9525" marB="0" anchor="ctr"/>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n-US" sz="2800" u="none" strike="noStrike" dirty="0">
                          <a:effectLst/>
                        </a:rPr>
                        <a:t>2</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algn="ctr" fontAlgn="b"/>
                      <a:r>
                        <a:rPr lang="en-US" sz="2800" u="none" strike="noStrike" dirty="0">
                          <a:effectLst/>
                        </a:rPr>
                        <a:t>2</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193637409"/>
                  </a:ext>
                </a:extLst>
              </a:tr>
              <a:tr h="659567">
                <a:tc>
                  <a:txBody>
                    <a:bodyPr/>
                    <a:lstStyle/>
                    <a:p>
                      <a:pPr algn="l" fontAlgn="b"/>
                      <a:r>
                        <a:rPr lang="en-US" sz="2400" u="none" strike="noStrike" dirty="0">
                          <a:effectLst/>
                        </a:rPr>
                        <a:t>CTE Cert/Career Development</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n-US" sz="2800" u="none" strike="noStrike" dirty="0">
                          <a:effectLst/>
                        </a:rPr>
                        <a:t>2</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n-US" sz="2800" u="none" strike="noStrike" dirty="0">
                          <a:effectLst/>
                        </a:rPr>
                        <a:t>4%</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algn="ctr" fontAlgn="b"/>
                      <a:r>
                        <a:rPr lang="en-US" sz="2800" u="none" strike="noStrike" dirty="0">
                          <a:effectLst/>
                        </a:rPr>
                        <a:t>11</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438908865"/>
                  </a:ext>
                </a:extLst>
              </a:tr>
              <a:tr h="665532">
                <a:tc>
                  <a:txBody>
                    <a:bodyPr/>
                    <a:lstStyle/>
                    <a:p>
                      <a:pPr algn="l" fontAlgn="b"/>
                      <a:r>
                        <a:rPr lang="en-US" sz="2400" u="none" strike="noStrike" dirty="0" smtClean="0">
                          <a:effectLst/>
                        </a:rPr>
                        <a:t>Degree/Transfer</a:t>
                      </a:r>
                    </a:p>
                  </a:txBody>
                  <a:tcPr marL="9525" marR="9525" marT="9525" marB="0" anchor="ctr"/>
                </a:tc>
                <a:tc>
                  <a:txBody>
                    <a:bodyPr/>
                    <a:lstStyle/>
                    <a:p>
                      <a:pPr algn="ctr" fontAlgn="b"/>
                      <a:r>
                        <a:rPr lang="en-US" sz="2800" u="none" strike="noStrike" dirty="0">
                          <a:effectLst/>
                        </a:rPr>
                        <a:t>92%</a:t>
                      </a:r>
                      <a:endParaRPr lang="en-US" sz="2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800" u="none" strike="noStrike" dirty="0">
                          <a:effectLst/>
                        </a:rPr>
                        <a:t>151</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fontAlgn="b"/>
                      <a:r>
                        <a:rPr lang="en-US" sz="2800" u="none" strike="noStrike" dirty="0">
                          <a:effectLst/>
                        </a:rPr>
                        <a:t>76%</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n-US" sz="2800" u="none" strike="noStrike" dirty="0">
                          <a:effectLst/>
                        </a:rPr>
                        <a:t>47</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n-US" sz="2800" u="none" strike="noStrike" dirty="0">
                          <a:effectLst/>
                        </a:rPr>
                        <a:t>52%</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algn="ctr" fontAlgn="b"/>
                      <a:r>
                        <a:rPr lang="en-US" sz="2800" u="none" strike="noStrike" dirty="0">
                          <a:effectLst/>
                        </a:rPr>
                        <a:t>154</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9422293"/>
                  </a:ext>
                </a:extLst>
              </a:tr>
              <a:tr h="757003">
                <a:tc>
                  <a:txBody>
                    <a:bodyPr/>
                    <a:lstStyle/>
                    <a:p>
                      <a:pPr algn="l" fontAlgn="b"/>
                      <a:r>
                        <a:rPr lang="en-US" sz="2400" u="none" strike="noStrike" dirty="0">
                          <a:effectLst/>
                        </a:rPr>
                        <a:t>Exploratory</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800" u="none" strike="noStrike" dirty="0">
                          <a:effectLst/>
                        </a:rPr>
                        <a:t>6%</a:t>
                      </a:r>
                      <a:endParaRPr lang="en-US" sz="28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fontAlgn="b"/>
                      <a:r>
                        <a:rPr lang="en-US" sz="2800" u="none" strike="noStrike" dirty="0">
                          <a:effectLst/>
                        </a:rPr>
                        <a:t>10</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chemeClr val="accent1">
                        <a:lumMod val="20000"/>
                        <a:lumOff val="80000"/>
                      </a:schemeClr>
                    </a:solidFill>
                  </a:tcPr>
                </a:tc>
                <a:tc>
                  <a:txBody>
                    <a:bodyPr/>
                    <a:lstStyle/>
                    <a:p>
                      <a:pPr algn="ctr" fontAlgn="b"/>
                      <a:r>
                        <a:rPr lang="en-US" sz="2800" u="none" strike="noStrike" dirty="0">
                          <a:effectLst/>
                        </a:rPr>
                        <a:t>16%</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chemeClr val="accent2">
                        <a:lumMod val="40000"/>
                        <a:lumOff val="60000"/>
                      </a:schemeClr>
                    </a:solidFill>
                  </a:tcPr>
                </a:tc>
                <a:tc>
                  <a:txBody>
                    <a:bodyPr/>
                    <a:lstStyle/>
                    <a:p>
                      <a:pPr algn="ctr" fontAlgn="b"/>
                      <a:r>
                        <a:rPr lang="en-US" sz="2800" u="none" strike="noStrike" dirty="0">
                          <a:effectLst/>
                        </a:rPr>
                        <a:t>10</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chemeClr val="accent2">
                        <a:lumMod val="40000"/>
                        <a:lumOff val="60000"/>
                      </a:schemeClr>
                    </a:solidFill>
                  </a:tcPr>
                </a:tc>
                <a:tc>
                  <a:txBody>
                    <a:bodyPr/>
                    <a:lstStyle/>
                    <a:p>
                      <a:pPr algn="ctr" fontAlgn="b"/>
                      <a:r>
                        <a:rPr lang="en-US" sz="2800" u="none" strike="noStrike" dirty="0">
                          <a:effectLst/>
                        </a:rPr>
                        <a:t>43%</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chemeClr val="bg2"/>
                    </a:solidFill>
                  </a:tcPr>
                </a:tc>
                <a:tc>
                  <a:txBody>
                    <a:bodyPr/>
                    <a:lstStyle/>
                    <a:p>
                      <a:pPr algn="ctr" fontAlgn="b"/>
                      <a:r>
                        <a:rPr lang="en-US" sz="2800" u="none" strike="noStrike" dirty="0">
                          <a:effectLst/>
                        </a:rPr>
                        <a:t>126</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1140899195"/>
                  </a:ext>
                </a:extLst>
              </a:tr>
            </a:tbl>
          </a:graphicData>
        </a:graphic>
      </p:graphicFrame>
      <p:sp>
        <p:nvSpPr>
          <p:cNvPr id="3" name="Rectangle 2"/>
          <p:cNvSpPr/>
          <p:nvPr/>
        </p:nvSpPr>
        <p:spPr>
          <a:xfrm>
            <a:off x="838200" y="4864308"/>
            <a:ext cx="10614285" cy="1581462"/>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662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t>Attrition by Group</a:t>
            </a:r>
            <a:endParaRPr/>
          </a:p>
        </p:txBody>
      </p:sp>
      <p:sp>
        <p:nvSpPr>
          <p:cNvPr id="146" name="Google Shape;146;p31"/>
          <p:cNvSpPr txBox="1">
            <a:spLocks noGrp="1"/>
          </p:cNvSpPr>
          <p:nvPr>
            <p:ph type="body" idx="2"/>
          </p:nvPr>
        </p:nvSpPr>
        <p:spPr>
          <a:xfrm>
            <a:off x="5905437" y="653751"/>
            <a:ext cx="6096000" cy="4555200"/>
          </a:xfrm>
          <a:prstGeom prst="rect">
            <a:avLst/>
          </a:prstGeom>
        </p:spPr>
        <p:txBody>
          <a:bodyPr spcFirstLastPara="1" vert="horz" wrap="square" lIns="121900" tIns="121900" rIns="121900" bIns="121900" rtlCol="0" anchor="t" anchorCtr="0">
            <a:noAutofit/>
          </a:bodyPr>
          <a:lstStyle/>
          <a:p>
            <a:r>
              <a:rPr lang="en" sz="2000" dirty="0"/>
              <a:t>The </a:t>
            </a:r>
            <a:r>
              <a:rPr lang="en" sz="2000" b="1" dirty="0"/>
              <a:t>Low Accumulation </a:t>
            </a:r>
            <a:r>
              <a:rPr lang="en" sz="2000" dirty="0"/>
              <a:t>group </a:t>
            </a:r>
            <a:r>
              <a:rPr lang="en" sz="2000" dirty="0" smtClean="0"/>
              <a:t>show attrition starting in the next primary term.</a:t>
            </a:r>
          </a:p>
          <a:p>
            <a:endParaRPr lang="en" sz="2000" dirty="0"/>
          </a:p>
          <a:p>
            <a:endParaRPr lang="en" sz="2000" dirty="0" smtClean="0"/>
          </a:p>
          <a:p>
            <a:endParaRPr lang="en" sz="2000" dirty="0"/>
          </a:p>
          <a:p>
            <a:endParaRPr lang="en" sz="2000" dirty="0" smtClean="0"/>
          </a:p>
          <a:p>
            <a:endParaRPr lang="en" sz="2000" dirty="0"/>
          </a:p>
          <a:p>
            <a:r>
              <a:rPr lang="en" sz="2000" dirty="0" smtClean="0"/>
              <a:t>The </a:t>
            </a:r>
            <a:r>
              <a:rPr lang="en" sz="2000" b="1" dirty="0"/>
              <a:t>Rapid Accumulation </a:t>
            </a:r>
            <a:r>
              <a:rPr lang="en" sz="2000" dirty="0"/>
              <a:t>group shows attrition after the second </a:t>
            </a:r>
            <a:r>
              <a:rPr lang="en" sz="2000" dirty="0" smtClean="0"/>
              <a:t>year</a:t>
            </a:r>
            <a:r>
              <a:rPr lang="en" sz="2000" dirty="0"/>
              <a:t>.</a:t>
            </a:r>
            <a:endParaRPr lang="en" sz="2000" dirty="0" smtClean="0"/>
          </a:p>
          <a:p>
            <a:endParaRPr lang="en" sz="2000" dirty="0"/>
          </a:p>
          <a:p>
            <a:endParaRPr lang="en" sz="2000" dirty="0" smtClean="0"/>
          </a:p>
          <a:p>
            <a:endParaRPr lang="en" sz="2000" dirty="0" smtClean="0"/>
          </a:p>
          <a:p>
            <a:endParaRPr lang="en" sz="2000" dirty="0" smtClean="0"/>
          </a:p>
          <a:p>
            <a:endParaRPr lang="en" sz="2000" dirty="0"/>
          </a:p>
          <a:p>
            <a:endParaRPr lang="en" sz="2000" dirty="0" smtClean="0"/>
          </a:p>
          <a:p>
            <a:endParaRPr lang="en" sz="2000" dirty="0" smtClean="0"/>
          </a:p>
          <a:p>
            <a:r>
              <a:rPr lang="en" sz="2000" dirty="0" smtClean="0"/>
              <a:t>The </a:t>
            </a:r>
            <a:r>
              <a:rPr lang="en" sz="2000" b="1" dirty="0"/>
              <a:t>Steady Accumulation </a:t>
            </a:r>
            <a:r>
              <a:rPr lang="en" sz="2000" dirty="0"/>
              <a:t>group doesn’t show attrition until after the 4th </a:t>
            </a:r>
            <a:r>
              <a:rPr lang="en" sz="2000" dirty="0" smtClean="0"/>
              <a:t>year</a:t>
            </a:r>
            <a:endParaRPr sz="2000" dirty="0"/>
          </a:p>
        </p:txBody>
      </p:sp>
      <p:pic>
        <p:nvPicPr>
          <p:cNvPr id="147" name="Google Shape;147;p31"/>
          <p:cNvPicPr preferRelativeResize="0"/>
          <p:nvPr/>
        </p:nvPicPr>
        <p:blipFill>
          <a:blip r:embed="rId3">
            <a:alphaModFix/>
          </a:blip>
          <a:stretch>
            <a:fillRect/>
          </a:stretch>
        </p:blipFill>
        <p:spPr>
          <a:xfrm>
            <a:off x="258203" y="1484602"/>
            <a:ext cx="5422381" cy="4555199"/>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3863201453"/>
              </p:ext>
            </p:extLst>
          </p:nvPr>
        </p:nvGraphicFramePr>
        <p:xfrm>
          <a:off x="6633976" y="3368278"/>
          <a:ext cx="5747897" cy="1737360"/>
        </p:xfrm>
        <a:graphic>
          <a:graphicData uri="http://schemas.openxmlformats.org/drawingml/2006/table">
            <a:tbl>
              <a:tblPr>
                <a:tableStyleId>{5940675A-B579-460E-94D1-54222C63F5DA}</a:tableStyleId>
              </a:tblPr>
              <a:tblGrid>
                <a:gridCol w="1646121">
                  <a:extLst>
                    <a:ext uri="{9D8B030D-6E8A-4147-A177-3AD203B41FA5}">
                      <a16:colId xmlns:a16="http://schemas.microsoft.com/office/drawing/2014/main" val="618301298"/>
                    </a:ext>
                  </a:extLst>
                </a:gridCol>
                <a:gridCol w="4101776">
                  <a:extLst>
                    <a:ext uri="{9D8B030D-6E8A-4147-A177-3AD203B41FA5}">
                      <a16:colId xmlns:a16="http://schemas.microsoft.com/office/drawing/2014/main" val="1442556098"/>
                    </a:ext>
                  </a:extLst>
                </a:gridCol>
              </a:tblGrid>
              <a:tr h="370840">
                <a:tc>
                  <a:txBody>
                    <a:bodyPr/>
                    <a:lstStyle/>
                    <a:p>
                      <a:pPr marL="285750" indent="-285750">
                        <a:buFont typeface="Courier New" panose="02070309020205020404" pitchFamily="49" charset="0"/>
                        <a:buChar char="o"/>
                      </a:pPr>
                      <a:r>
                        <a:rPr lang="en-US" sz="1600" dirty="0" smtClean="0"/>
                        <a:t>After 2 years: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t>14% obtain a degree or transfer</a:t>
                      </a:r>
                    </a:p>
                    <a:p>
                      <a:r>
                        <a:rPr lang="en-US" sz="1600" dirty="0" smtClean="0"/>
                        <a:t>80% remain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2538262"/>
                  </a:ext>
                </a:extLst>
              </a:tr>
              <a:tr h="370840">
                <a:tc>
                  <a:txBody>
                    <a:bodyPr/>
                    <a:lstStyle/>
                    <a:p>
                      <a:pPr marL="285750" indent="-285750">
                        <a:buFont typeface="Courier New" panose="02070309020205020404" pitchFamily="49" charset="0"/>
                        <a:buChar char="o"/>
                      </a:pPr>
                      <a:r>
                        <a:rPr lang="en-US" sz="1600" dirty="0" smtClean="0"/>
                        <a:t>After 3 years: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t>46%</a:t>
                      </a:r>
                      <a:r>
                        <a:rPr lang="en-US" sz="1600" baseline="0" dirty="0" smtClean="0"/>
                        <a:t> obtain a degree or transfer</a:t>
                      </a:r>
                    </a:p>
                    <a:p>
                      <a:r>
                        <a:rPr lang="en-US" sz="1600" baseline="0" dirty="0" smtClean="0"/>
                        <a:t>40% remain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2445524"/>
                  </a:ext>
                </a:extLst>
              </a:tr>
              <a:tr h="370840">
                <a:tc>
                  <a:txBody>
                    <a:bodyPr/>
                    <a:lstStyle/>
                    <a:p>
                      <a:pPr marL="285750" indent="-285750">
                        <a:buFont typeface="Courier New" panose="02070309020205020404" pitchFamily="49" charset="0"/>
                        <a:buChar char="o"/>
                      </a:pPr>
                      <a:r>
                        <a:rPr lang="en-US" sz="1600" dirty="0" smtClean="0"/>
                        <a:t>After 4 years: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t>56% obtain a degree or transfer</a:t>
                      </a:r>
                    </a:p>
                    <a:p>
                      <a:r>
                        <a:rPr lang="en-US" sz="1600" dirty="0" smtClean="0"/>
                        <a:t>15% remain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902934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6248117"/>
              </p:ext>
            </p:extLst>
          </p:nvPr>
        </p:nvGraphicFramePr>
        <p:xfrm>
          <a:off x="6633976" y="5802269"/>
          <a:ext cx="5747897" cy="579120"/>
        </p:xfrm>
        <a:graphic>
          <a:graphicData uri="http://schemas.openxmlformats.org/drawingml/2006/table">
            <a:tbl>
              <a:tblPr>
                <a:tableStyleId>{5940675A-B579-460E-94D1-54222C63F5DA}</a:tableStyleId>
              </a:tblPr>
              <a:tblGrid>
                <a:gridCol w="1646121">
                  <a:extLst>
                    <a:ext uri="{9D8B030D-6E8A-4147-A177-3AD203B41FA5}">
                      <a16:colId xmlns:a16="http://schemas.microsoft.com/office/drawing/2014/main" val="618301298"/>
                    </a:ext>
                  </a:extLst>
                </a:gridCol>
                <a:gridCol w="4101776">
                  <a:extLst>
                    <a:ext uri="{9D8B030D-6E8A-4147-A177-3AD203B41FA5}">
                      <a16:colId xmlns:a16="http://schemas.microsoft.com/office/drawing/2014/main" val="1442556098"/>
                    </a:ext>
                  </a:extLst>
                </a:gridCol>
              </a:tblGrid>
              <a:tr h="370840">
                <a:tc>
                  <a:txBody>
                    <a:bodyPr/>
                    <a:lstStyle/>
                    <a:p>
                      <a:pPr marL="285750" indent="-285750">
                        <a:buFont typeface="Courier New" panose="02070309020205020404" pitchFamily="49" charset="0"/>
                        <a:buChar char="o"/>
                      </a:pPr>
                      <a:r>
                        <a:rPr lang="en-US" sz="1600" dirty="0" smtClean="0"/>
                        <a:t>After 5 years: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t>37% obtain a degree or transfer</a:t>
                      </a:r>
                    </a:p>
                    <a:p>
                      <a:r>
                        <a:rPr lang="en-US" sz="1600" dirty="0" smtClean="0"/>
                        <a:t>52% remain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25382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5806862"/>
              </p:ext>
            </p:extLst>
          </p:nvPr>
        </p:nvGraphicFramePr>
        <p:xfrm>
          <a:off x="6633976" y="1478780"/>
          <a:ext cx="5747897" cy="1041400"/>
        </p:xfrm>
        <a:graphic>
          <a:graphicData uri="http://schemas.openxmlformats.org/drawingml/2006/table">
            <a:tbl>
              <a:tblPr>
                <a:tableStyleId>{5940675A-B579-460E-94D1-54222C63F5DA}</a:tableStyleId>
              </a:tblPr>
              <a:tblGrid>
                <a:gridCol w="1646121">
                  <a:extLst>
                    <a:ext uri="{9D8B030D-6E8A-4147-A177-3AD203B41FA5}">
                      <a16:colId xmlns:a16="http://schemas.microsoft.com/office/drawing/2014/main" val="618301298"/>
                    </a:ext>
                  </a:extLst>
                </a:gridCol>
                <a:gridCol w="4101776">
                  <a:extLst>
                    <a:ext uri="{9D8B030D-6E8A-4147-A177-3AD203B41FA5}">
                      <a16:colId xmlns:a16="http://schemas.microsoft.com/office/drawing/2014/main" val="1442556098"/>
                    </a:ext>
                  </a:extLst>
                </a:gridCol>
              </a:tblGrid>
              <a:tr h="302959">
                <a:tc>
                  <a:txBody>
                    <a:bodyPr/>
                    <a:lstStyle/>
                    <a:p>
                      <a:pPr marL="285750" indent="-285750">
                        <a:buFont typeface="Courier New" panose="02070309020205020404" pitchFamily="49" charset="0"/>
                        <a:buChar char="o"/>
                      </a:pPr>
                      <a:r>
                        <a:rPr lang="en-US" sz="1600" dirty="0" smtClean="0"/>
                        <a:t>After 2 years: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t>60% remain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2538262"/>
                  </a:ext>
                </a:extLst>
              </a:tr>
              <a:tr h="185036">
                <a:tc>
                  <a:txBody>
                    <a:bodyPr/>
                    <a:lstStyle/>
                    <a:p>
                      <a:pPr marL="285750" indent="-285750">
                        <a:buFont typeface="Courier New" panose="02070309020205020404" pitchFamily="49" charset="0"/>
                        <a:buChar char="o"/>
                      </a:pPr>
                      <a:r>
                        <a:rPr lang="en-US" sz="1600" dirty="0" smtClean="0"/>
                        <a:t>After 3 years: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aseline="0" dirty="0" smtClean="0"/>
                        <a:t>20% remain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2445524"/>
                  </a:ext>
                </a:extLst>
              </a:tr>
              <a:tr h="370840">
                <a:tc>
                  <a:txBody>
                    <a:bodyPr/>
                    <a:lstStyle/>
                    <a:p>
                      <a:pPr marL="285750" indent="-285750">
                        <a:buFont typeface="Courier New" panose="02070309020205020404" pitchFamily="49" charset="0"/>
                        <a:buChar char="o"/>
                      </a:pPr>
                      <a:r>
                        <a:rPr lang="en-US" sz="1600" dirty="0" smtClean="0"/>
                        <a:t>After 5 years: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t>0% obtain a degree or transfer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9029341"/>
                  </a:ext>
                </a:extLst>
              </a:tr>
            </a:tbl>
          </a:graphicData>
        </a:graphic>
      </p:graphicFrame>
    </p:spTree>
    <p:extLst>
      <p:ext uri="{BB962C8B-B14F-4D97-AF65-F5344CB8AC3E}">
        <p14:creationId xmlns:p14="http://schemas.microsoft.com/office/powerpoint/2010/main" val="809967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328780" y="120647"/>
            <a:ext cx="11360800" cy="763600"/>
          </a:xfrm>
          <a:prstGeom prst="rect">
            <a:avLst/>
          </a:prstGeom>
        </p:spPr>
        <p:txBody>
          <a:bodyPr spcFirstLastPara="1" vert="horz" wrap="square" lIns="121900" tIns="121900" rIns="121900" bIns="121900" rtlCol="0" anchor="t" anchorCtr="0">
            <a:normAutofit fontScale="90000"/>
          </a:bodyPr>
          <a:lstStyle/>
          <a:p>
            <a:pPr algn="ctr"/>
            <a:r>
              <a:rPr lang="en" dirty="0"/>
              <a:t>Group </a:t>
            </a:r>
            <a:r>
              <a:rPr lang="en" dirty="0" smtClean="0"/>
              <a:t>Demographic </a:t>
            </a:r>
            <a:r>
              <a:rPr lang="en" dirty="0"/>
              <a:t>Predictors</a:t>
            </a:r>
            <a:endParaRPr dirty="0"/>
          </a:p>
        </p:txBody>
      </p:sp>
      <p:sp>
        <p:nvSpPr>
          <p:cNvPr id="139" name="Google Shape;139;p30"/>
          <p:cNvSpPr txBox="1">
            <a:spLocks noGrp="1"/>
          </p:cNvSpPr>
          <p:nvPr>
            <p:ph type="body" idx="1"/>
          </p:nvPr>
        </p:nvSpPr>
        <p:spPr>
          <a:xfrm>
            <a:off x="678295" y="3875793"/>
            <a:ext cx="11208905" cy="2798275"/>
          </a:xfrm>
          <a:prstGeom prst="rect">
            <a:avLst/>
          </a:prstGeom>
        </p:spPr>
        <p:txBody>
          <a:bodyPr spcFirstLastPara="1" vert="horz" wrap="square" lIns="121900" tIns="121900" rIns="121900" bIns="121900" rtlCol="0" anchor="t" anchorCtr="0">
            <a:normAutofit fontScale="62500" lnSpcReduction="20000"/>
          </a:bodyPr>
          <a:lstStyle/>
          <a:p>
            <a:pPr marL="152396" indent="0">
              <a:buNone/>
            </a:pPr>
            <a:r>
              <a:rPr lang="en-US" sz="3600" dirty="0"/>
              <a:t>Students in the Rapid Accumulation Group </a:t>
            </a:r>
            <a:r>
              <a:rPr lang="en-US" sz="3600" dirty="0" smtClean="0"/>
              <a:t>are more likely to be…..</a:t>
            </a:r>
            <a:endParaRPr lang="en-US" sz="3600" dirty="0"/>
          </a:p>
          <a:p>
            <a:pPr marL="152396" indent="0">
              <a:buNone/>
            </a:pPr>
            <a:endParaRPr lang="en-US" dirty="0"/>
          </a:p>
          <a:p>
            <a:pPr marL="152396" indent="0">
              <a:lnSpc>
                <a:spcPct val="120000"/>
              </a:lnSpc>
              <a:buNone/>
            </a:pPr>
            <a:endParaRPr dirty="0"/>
          </a:p>
          <a:p>
            <a:pPr lvl="1">
              <a:lnSpc>
                <a:spcPct val="120000"/>
              </a:lnSpc>
              <a:buFont typeface="Courier New" panose="02070309020205020404" pitchFamily="49" charset="0"/>
              <a:buChar char="o"/>
            </a:pPr>
            <a:r>
              <a:rPr lang="en" sz="3000" dirty="0" smtClean="0"/>
              <a:t>Degree </a:t>
            </a:r>
            <a:r>
              <a:rPr lang="en" sz="3000" dirty="0"/>
              <a:t>or Transfer seeking </a:t>
            </a:r>
            <a:r>
              <a:rPr lang="en-US" sz="3000" dirty="0" smtClean="0"/>
              <a:t>(24x)</a:t>
            </a:r>
            <a:endParaRPr sz="3000" dirty="0"/>
          </a:p>
          <a:p>
            <a:pPr lvl="1">
              <a:lnSpc>
                <a:spcPct val="120000"/>
              </a:lnSpc>
              <a:buFont typeface="Courier New" panose="02070309020205020404" pitchFamily="49" charset="0"/>
              <a:buChar char="o"/>
            </a:pPr>
            <a:r>
              <a:rPr lang="en" sz="3000" dirty="0" smtClean="0"/>
              <a:t>Ag 20 or younger when they start college</a:t>
            </a:r>
            <a:r>
              <a:rPr lang="en-US" sz="3000" dirty="0" smtClean="0"/>
              <a:t> (16x)</a:t>
            </a:r>
            <a:endParaRPr sz="3000" dirty="0"/>
          </a:p>
          <a:p>
            <a:pPr lvl="1">
              <a:lnSpc>
                <a:spcPct val="120000"/>
              </a:lnSpc>
              <a:buFont typeface="Courier New" panose="02070309020205020404" pitchFamily="49" charset="0"/>
              <a:buChar char="o"/>
            </a:pPr>
            <a:r>
              <a:rPr lang="en" sz="3000" dirty="0" smtClean="0"/>
              <a:t>White </a:t>
            </a:r>
            <a:r>
              <a:rPr lang="en" sz="3000" dirty="0"/>
              <a:t>than </a:t>
            </a:r>
            <a:r>
              <a:rPr lang="en" sz="3000" dirty="0" smtClean="0"/>
              <a:t>Hispanic (11x)</a:t>
            </a:r>
            <a:endParaRPr sz="3000" dirty="0"/>
          </a:p>
          <a:p>
            <a:pPr lvl="1">
              <a:lnSpc>
                <a:spcPct val="120000"/>
              </a:lnSpc>
              <a:buFont typeface="Courier New" panose="02070309020205020404" pitchFamily="49" charset="0"/>
              <a:buChar char="o"/>
            </a:pPr>
            <a:r>
              <a:rPr lang="en" sz="3000" dirty="0" smtClean="0"/>
              <a:t>Black </a:t>
            </a:r>
            <a:r>
              <a:rPr lang="en" sz="3000" dirty="0"/>
              <a:t>or Multiracial than </a:t>
            </a:r>
            <a:r>
              <a:rPr lang="en" sz="3000" dirty="0" smtClean="0"/>
              <a:t>Hispanic (5x)</a:t>
            </a:r>
            <a:endParaRPr sz="3000" dirty="0"/>
          </a:p>
          <a:p>
            <a:pPr lvl="1">
              <a:lnSpc>
                <a:spcPct val="120000"/>
              </a:lnSpc>
              <a:buFont typeface="Courier New" panose="02070309020205020404" pitchFamily="49" charset="0"/>
              <a:buChar char="o"/>
            </a:pPr>
            <a:r>
              <a:rPr lang="en" sz="3000" dirty="0" smtClean="0"/>
              <a:t>AANAPI </a:t>
            </a:r>
            <a:r>
              <a:rPr lang="en" sz="3000" dirty="0"/>
              <a:t>than </a:t>
            </a:r>
            <a:r>
              <a:rPr lang="en" sz="3000" dirty="0" smtClean="0"/>
              <a:t>Hispanic (5x)</a:t>
            </a:r>
            <a:endParaRPr sz="3000" dirty="0"/>
          </a:p>
          <a:p>
            <a:pPr marL="152396" indent="0" algn="r">
              <a:buNone/>
            </a:pPr>
            <a:r>
              <a:rPr lang="en-US" sz="3600" dirty="0" smtClean="0"/>
              <a:t>…</a:t>
            </a:r>
            <a:r>
              <a:rPr lang="en-US" sz="3600" dirty="0"/>
              <a:t>than the Low Accumulation Group</a:t>
            </a:r>
            <a:endParaRPr sz="3600" dirty="0"/>
          </a:p>
        </p:txBody>
      </p:sp>
      <p:pic>
        <p:nvPicPr>
          <p:cNvPr id="12" name="Picture 11"/>
          <p:cNvPicPr>
            <a:picLocks noChangeAspect="1"/>
          </p:cNvPicPr>
          <p:nvPr/>
        </p:nvPicPr>
        <p:blipFill>
          <a:blip r:embed="rId3"/>
          <a:stretch>
            <a:fillRect/>
          </a:stretch>
        </p:blipFill>
        <p:spPr>
          <a:xfrm>
            <a:off x="9601188" y="884247"/>
            <a:ext cx="2353825" cy="2353825"/>
          </a:xfrm>
          <a:prstGeom prst="rect">
            <a:avLst/>
          </a:prstGeom>
        </p:spPr>
      </p:pic>
      <p:pic>
        <p:nvPicPr>
          <p:cNvPr id="13" name="Picture 12"/>
          <p:cNvPicPr>
            <a:picLocks noChangeAspect="1"/>
          </p:cNvPicPr>
          <p:nvPr/>
        </p:nvPicPr>
        <p:blipFill>
          <a:blip r:embed="rId4"/>
          <a:stretch>
            <a:fillRect/>
          </a:stretch>
        </p:blipFill>
        <p:spPr>
          <a:xfrm>
            <a:off x="562682" y="1232485"/>
            <a:ext cx="2752725" cy="1657350"/>
          </a:xfrm>
          <a:prstGeom prst="rect">
            <a:avLst/>
          </a:prstGeom>
        </p:spPr>
      </p:pic>
      <p:sp>
        <p:nvSpPr>
          <p:cNvPr id="14" name="TextBox 13"/>
          <p:cNvSpPr txBox="1"/>
          <p:nvPr/>
        </p:nvSpPr>
        <p:spPr>
          <a:xfrm>
            <a:off x="1492447" y="3007239"/>
            <a:ext cx="893193" cy="461665"/>
          </a:xfrm>
          <a:prstGeom prst="rect">
            <a:avLst/>
          </a:prstGeom>
          <a:noFill/>
        </p:spPr>
        <p:txBody>
          <a:bodyPr wrap="none" rtlCol="0">
            <a:spAutoFit/>
          </a:bodyPr>
          <a:lstStyle/>
          <a:p>
            <a:r>
              <a:rPr lang="en-US" sz="2400" dirty="0"/>
              <a:t>Rapid</a:t>
            </a:r>
          </a:p>
        </p:txBody>
      </p:sp>
      <p:sp>
        <p:nvSpPr>
          <p:cNvPr id="15" name="TextBox 14"/>
          <p:cNvSpPr txBox="1"/>
          <p:nvPr/>
        </p:nvSpPr>
        <p:spPr>
          <a:xfrm>
            <a:off x="10430697" y="3007239"/>
            <a:ext cx="694806" cy="461665"/>
          </a:xfrm>
          <a:prstGeom prst="rect">
            <a:avLst/>
          </a:prstGeom>
          <a:noFill/>
        </p:spPr>
        <p:txBody>
          <a:bodyPr wrap="none" rtlCol="0">
            <a:spAutoFit/>
          </a:bodyPr>
          <a:lstStyle/>
          <a:p>
            <a:r>
              <a:rPr lang="en-US" sz="2400" dirty="0"/>
              <a:t>Low</a:t>
            </a:r>
          </a:p>
        </p:txBody>
      </p:sp>
    </p:spTree>
    <p:extLst>
      <p:ext uri="{BB962C8B-B14F-4D97-AF65-F5344CB8AC3E}">
        <p14:creationId xmlns:p14="http://schemas.microsoft.com/office/powerpoint/2010/main" val="3714901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328780" y="120647"/>
            <a:ext cx="11360800" cy="763600"/>
          </a:xfrm>
          <a:prstGeom prst="rect">
            <a:avLst/>
          </a:prstGeom>
        </p:spPr>
        <p:txBody>
          <a:bodyPr spcFirstLastPara="1" vert="horz" wrap="square" lIns="121900" tIns="121900" rIns="121900" bIns="121900" rtlCol="0" anchor="t" anchorCtr="0">
            <a:normAutofit fontScale="90000"/>
          </a:bodyPr>
          <a:lstStyle/>
          <a:p>
            <a:pPr algn="ctr"/>
            <a:r>
              <a:rPr lang="en" dirty="0"/>
              <a:t>Group </a:t>
            </a:r>
            <a:r>
              <a:rPr lang="en" dirty="0" smtClean="0"/>
              <a:t>Demographic </a:t>
            </a:r>
            <a:r>
              <a:rPr lang="en" dirty="0"/>
              <a:t>Predictors</a:t>
            </a:r>
            <a:endParaRPr dirty="0"/>
          </a:p>
        </p:txBody>
      </p:sp>
      <p:pic>
        <p:nvPicPr>
          <p:cNvPr id="3" name="Picture 2"/>
          <p:cNvPicPr>
            <a:picLocks noChangeAspect="1"/>
          </p:cNvPicPr>
          <p:nvPr/>
        </p:nvPicPr>
        <p:blipFill>
          <a:blip r:embed="rId3"/>
          <a:stretch>
            <a:fillRect/>
          </a:stretch>
        </p:blipFill>
        <p:spPr>
          <a:xfrm>
            <a:off x="9601188" y="884247"/>
            <a:ext cx="2353825" cy="2353825"/>
          </a:xfrm>
          <a:prstGeom prst="rect">
            <a:avLst/>
          </a:prstGeom>
        </p:spPr>
      </p:pic>
      <p:pic>
        <p:nvPicPr>
          <p:cNvPr id="4" name="Picture 3"/>
          <p:cNvPicPr>
            <a:picLocks noChangeAspect="1"/>
          </p:cNvPicPr>
          <p:nvPr/>
        </p:nvPicPr>
        <p:blipFill>
          <a:blip r:embed="rId4"/>
          <a:stretch>
            <a:fillRect/>
          </a:stretch>
        </p:blipFill>
        <p:spPr>
          <a:xfrm>
            <a:off x="5197713" y="1207031"/>
            <a:ext cx="2552700" cy="1790700"/>
          </a:xfrm>
          <a:prstGeom prst="rect">
            <a:avLst/>
          </a:prstGeom>
        </p:spPr>
      </p:pic>
      <p:sp>
        <p:nvSpPr>
          <p:cNvPr id="10" name="TextBox 9"/>
          <p:cNvSpPr txBox="1"/>
          <p:nvPr/>
        </p:nvSpPr>
        <p:spPr>
          <a:xfrm>
            <a:off x="6027467" y="3079172"/>
            <a:ext cx="1027717" cy="461665"/>
          </a:xfrm>
          <a:prstGeom prst="rect">
            <a:avLst/>
          </a:prstGeom>
          <a:noFill/>
        </p:spPr>
        <p:txBody>
          <a:bodyPr wrap="none" rtlCol="0">
            <a:spAutoFit/>
          </a:bodyPr>
          <a:lstStyle/>
          <a:p>
            <a:r>
              <a:rPr lang="en-US" sz="2400" dirty="0"/>
              <a:t>Steady</a:t>
            </a:r>
          </a:p>
        </p:txBody>
      </p:sp>
      <p:sp>
        <p:nvSpPr>
          <p:cNvPr id="11" name="TextBox 10"/>
          <p:cNvSpPr txBox="1"/>
          <p:nvPr/>
        </p:nvSpPr>
        <p:spPr>
          <a:xfrm>
            <a:off x="10430697" y="3079171"/>
            <a:ext cx="694806" cy="461665"/>
          </a:xfrm>
          <a:prstGeom prst="rect">
            <a:avLst/>
          </a:prstGeom>
          <a:noFill/>
        </p:spPr>
        <p:txBody>
          <a:bodyPr wrap="none" rtlCol="0">
            <a:spAutoFit/>
          </a:bodyPr>
          <a:lstStyle/>
          <a:p>
            <a:r>
              <a:rPr lang="en-US" sz="2400" dirty="0"/>
              <a:t>Low</a:t>
            </a:r>
          </a:p>
        </p:txBody>
      </p:sp>
      <p:sp>
        <p:nvSpPr>
          <p:cNvPr id="12" name="Google Shape;139;p30"/>
          <p:cNvSpPr txBox="1">
            <a:spLocks/>
          </p:cNvSpPr>
          <p:nvPr/>
        </p:nvSpPr>
        <p:spPr>
          <a:xfrm>
            <a:off x="678295" y="3875793"/>
            <a:ext cx="11208905" cy="2798275"/>
          </a:xfrm>
          <a:prstGeom prst="rect">
            <a:avLst/>
          </a:prstGeom>
        </p:spPr>
        <p:txBody>
          <a:bodyPr spcFirstLastPara="1" vert="horz" wrap="square" lIns="121900" tIns="121900" rIns="121900" bIns="121900"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buFont typeface="Arial" panose="020B0604020202020204" pitchFamily="34" charset="0"/>
              <a:buNone/>
            </a:pPr>
            <a:r>
              <a:rPr lang="en-US" dirty="0"/>
              <a:t>Students in the Steady Accumulation Group are…..</a:t>
            </a:r>
          </a:p>
          <a:p>
            <a:pPr marL="152396" indent="0">
              <a:buFont typeface="Arial" panose="020B0604020202020204" pitchFamily="34" charset="0"/>
              <a:buNone/>
            </a:pPr>
            <a:endParaRPr lang="en-US" dirty="0"/>
          </a:p>
          <a:p>
            <a:pPr lvl="1"/>
            <a:r>
              <a:rPr lang="en-US" dirty="0"/>
              <a:t>7.3  times more likely to be White than Hispanic</a:t>
            </a:r>
          </a:p>
          <a:p>
            <a:pPr marL="152396" indent="0">
              <a:buFont typeface="Arial" panose="020B0604020202020204" pitchFamily="34" charset="0"/>
              <a:buNone/>
            </a:pPr>
            <a:endParaRPr lang="en-US" dirty="0"/>
          </a:p>
          <a:p>
            <a:pPr marL="152396" indent="0" algn="r">
              <a:buFont typeface="Arial" panose="020B0604020202020204" pitchFamily="34" charset="0"/>
              <a:buNone/>
            </a:pPr>
            <a:r>
              <a:rPr lang="en-US" dirty="0"/>
              <a:t>…than the Low Accumulation Group</a:t>
            </a:r>
          </a:p>
        </p:txBody>
      </p:sp>
    </p:spTree>
    <p:extLst>
      <p:ext uri="{BB962C8B-B14F-4D97-AF65-F5344CB8AC3E}">
        <p14:creationId xmlns:p14="http://schemas.microsoft.com/office/powerpoint/2010/main" val="1405571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Breakout Group Discussion</a:t>
            </a:r>
            <a:endParaRPr lang="en-US" dirty="0"/>
          </a:p>
        </p:txBody>
      </p:sp>
    </p:spTree>
    <p:extLst>
      <p:ext uri="{BB962C8B-B14F-4D97-AF65-F5344CB8AC3E}">
        <p14:creationId xmlns:p14="http://schemas.microsoft.com/office/powerpoint/2010/main" val="118654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Group Discussion Prompts</a:t>
            </a:r>
            <a:endParaRPr lang="en-US" dirty="0"/>
          </a:p>
        </p:txBody>
      </p:sp>
      <p:sp>
        <p:nvSpPr>
          <p:cNvPr id="3" name="Content Placeholder 2"/>
          <p:cNvSpPr>
            <a:spLocks noGrp="1"/>
          </p:cNvSpPr>
          <p:nvPr>
            <p:ph idx="1"/>
          </p:nvPr>
        </p:nvSpPr>
        <p:spPr>
          <a:xfrm>
            <a:off x="838200" y="1690688"/>
            <a:ext cx="10515600" cy="4351338"/>
          </a:xfrm>
        </p:spPr>
        <p:txBody>
          <a:bodyPr>
            <a:noAutofit/>
          </a:bodyPr>
          <a:lstStyle/>
          <a:p>
            <a:pPr>
              <a:spcBef>
                <a:spcPts val="1200"/>
              </a:spcBef>
            </a:pPr>
            <a:r>
              <a:rPr lang="en-US" sz="2400" dirty="0" smtClean="0"/>
              <a:t>Many degree and transfer-seeking students attempt and earn a very low number of units during their first term. How can we better understand the experience of these part-time students during their first semester?</a:t>
            </a:r>
          </a:p>
          <a:p>
            <a:pPr>
              <a:spcBef>
                <a:spcPts val="1200"/>
              </a:spcBef>
            </a:pPr>
            <a:r>
              <a:rPr lang="en-US" sz="2400" dirty="0" smtClean="0"/>
              <a:t>Are </a:t>
            </a:r>
            <a:r>
              <a:rPr lang="en-US" sz="2400" dirty="0" smtClean="0"/>
              <a:t>there </a:t>
            </a:r>
            <a:r>
              <a:rPr lang="en-US" sz="2400" dirty="0" smtClean="0"/>
              <a:t>strategies we are currently pursuing as a college that could </a:t>
            </a:r>
            <a:r>
              <a:rPr lang="en-US" sz="2400" dirty="0" smtClean="0"/>
              <a:t>better support part-time students?  </a:t>
            </a:r>
            <a:r>
              <a:rPr lang="en-US" sz="2400" dirty="0" smtClean="0"/>
              <a:t>(e.g., Interest Area Success Teams, expanding the College for Working Adults, others?)</a:t>
            </a:r>
          </a:p>
          <a:p>
            <a:pPr>
              <a:spcBef>
                <a:spcPts val="1200"/>
              </a:spcBef>
            </a:pPr>
            <a:r>
              <a:rPr lang="en-US" sz="2400" dirty="0" smtClean="0"/>
              <a:t>What else would you like to know as we consider which strategies might be most impactful for </a:t>
            </a:r>
            <a:r>
              <a:rPr lang="en-US" sz="2400" dirty="0" smtClean="0"/>
              <a:t>the low unit accumulation (part-time) group? The steady accumulation (part-time) group?</a:t>
            </a:r>
          </a:p>
          <a:p>
            <a:pPr>
              <a:spcBef>
                <a:spcPts val="1200"/>
              </a:spcBef>
            </a:pPr>
            <a:r>
              <a:rPr lang="en-US" sz="2400" dirty="0"/>
              <a:t>What strategies might be good to help increase or maintain full-time student numbers?  </a:t>
            </a:r>
            <a:endParaRPr lang="en-US" sz="2400" dirty="0"/>
          </a:p>
          <a:p>
            <a:pPr>
              <a:spcBef>
                <a:spcPts val="1200"/>
              </a:spcBef>
            </a:pPr>
            <a:r>
              <a:rPr lang="en-US" sz="2400" dirty="0" smtClean="0"/>
              <a:t>Is there a </a:t>
            </a:r>
            <a:r>
              <a:rPr lang="en-US" sz="2400" dirty="0"/>
              <a:t>different interpretation of any of the data presented in </a:t>
            </a:r>
            <a:r>
              <a:rPr lang="en-US" sz="2400" dirty="0" smtClean="0"/>
              <a:t>today’s slide? Other lines of inquiry you would like to pursue?</a:t>
            </a:r>
            <a:r>
              <a:rPr lang="en-US" sz="2400" dirty="0"/>
              <a:t> </a:t>
            </a:r>
            <a:endParaRPr lang="en-US" sz="2400" dirty="0"/>
          </a:p>
        </p:txBody>
      </p:sp>
    </p:spTree>
    <p:extLst>
      <p:ext uri="{BB962C8B-B14F-4D97-AF65-F5344CB8AC3E}">
        <p14:creationId xmlns:p14="http://schemas.microsoft.com/office/powerpoint/2010/main" val="373555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Trend Summary</a:t>
            </a:r>
          </a:p>
        </p:txBody>
      </p:sp>
      <p:sp>
        <p:nvSpPr>
          <p:cNvPr id="3" name="Content Placeholder 2"/>
          <p:cNvSpPr>
            <a:spLocks noGrp="1"/>
          </p:cNvSpPr>
          <p:nvPr>
            <p:ph idx="1"/>
          </p:nvPr>
        </p:nvSpPr>
        <p:spPr>
          <a:xfrm>
            <a:off x="664945" y="1835250"/>
            <a:ext cx="10817993" cy="4351338"/>
          </a:xfrm>
        </p:spPr>
        <p:txBody>
          <a:bodyPr>
            <a:normAutofit/>
          </a:bodyPr>
          <a:lstStyle/>
          <a:p>
            <a:r>
              <a:rPr lang="en-US" sz="2400" dirty="0"/>
              <a:t>Cañada’s enrollment continues to decline (COVID exacerbating pre-COVID trends)</a:t>
            </a:r>
          </a:p>
          <a:p>
            <a:r>
              <a:rPr lang="en-US" sz="2400" dirty="0"/>
              <a:t>Cañada’s share of Full Time Equivalent Students (FTES) is declining faster than at SKY and CSM which </a:t>
            </a:r>
            <a:r>
              <a:rPr lang="en-US" sz="2400" dirty="0" smtClean="0"/>
              <a:t>impacts the college’s </a:t>
            </a:r>
            <a:r>
              <a:rPr lang="en-US" sz="2400" dirty="0"/>
              <a:t>funding</a:t>
            </a:r>
          </a:p>
          <a:p>
            <a:r>
              <a:rPr lang="en-US" sz="2400" dirty="0"/>
              <a:t>Fewer students are enrolling after applying</a:t>
            </a:r>
          </a:p>
          <a:p>
            <a:r>
              <a:rPr lang="en-US" sz="2400" dirty="0"/>
              <a:t>Fewer students are seeking a degree, certificate or transfer from Cañada </a:t>
            </a:r>
          </a:p>
          <a:p>
            <a:r>
              <a:rPr lang="en-US" sz="2400" dirty="0"/>
              <a:t>A greater share of Cañada’s headcount (and enrollments) are coming from SKY and CSM home campus students over time</a:t>
            </a:r>
          </a:p>
        </p:txBody>
      </p:sp>
    </p:spTree>
    <p:extLst>
      <p:ext uri="{BB962C8B-B14F-4D97-AF65-F5344CB8AC3E}">
        <p14:creationId xmlns:p14="http://schemas.microsoft.com/office/powerpoint/2010/main" val="4089409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Momentum Summary</a:t>
            </a:r>
          </a:p>
        </p:txBody>
      </p:sp>
      <p:sp>
        <p:nvSpPr>
          <p:cNvPr id="3" name="Content Placeholder 2"/>
          <p:cNvSpPr>
            <a:spLocks noGrp="1"/>
          </p:cNvSpPr>
          <p:nvPr>
            <p:ph idx="1"/>
          </p:nvPr>
        </p:nvSpPr>
        <p:spPr/>
        <p:txBody>
          <a:bodyPr>
            <a:normAutofit/>
          </a:bodyPr>
          <a:lstStyle/>
          <a:p>
            <a:r>
              <a:rPr lang="en-US" sz="2400" dirty="0"/>
              <a:t>BIPOC students continue to be negatively disproportionately impacted in terms of their course success rates at Cañada </a:t>
            </a:r>
          </a:p>
          <a:p>
            <a:r>
              <a:rPr lang="en-US" sz="2400" dirty="0"/>
              <a:t>This trend is more pronounced in online courses, even as the college is improving its overall online course success rate</a:t>
            </a:r>
          </a:p>
          <a:p>
            <a:r>
              <a:rPr lang="en-US" sz="2400" dirty="0"/>
              <a:t>Cañada’s implementation of AB 705 is yielding gains for students and is closing access and throughput gaps, but we can do better</a:t>
            </a:r>
          </a:p>
          <a:p>
            <a:r>
              <a:rPr lang="en-US" sz="2400" dirty="0"/>
              <a:t>While overall persistence rates are improving, Black non-Hispanic students continue to persist at disproportionately lower rates</a:t>
            </a:r>
          </a:p>
          <a:p>
            <a:r>
              <a:rPr lang="en-US" sz="2400" dirty="0"/>
              <a:t>Special Programs help with persistence and, to some degree, with course success</a:t>
            </a:r>
          </a:p>
          <a:p>
            <a:endParaRPr lang="en-US" sz="2400" dirty="0"/>
          </a:p>
          <a:p>
            <a:endParaRPr lang="en-US" sz="2400" dirty="0"/>
          </a:p>
          <a:p>
            <a:endParaRPr lang="en-US" sz="2400" dirty="0"/>
          </a:p>
        </p:txBody>
      </p:sp>
    </p:spTree>
    <p:extLst>
      <p:ext uri="{BB962C8B-B14F-4D97-AF65-F5344CB8AC3E}">
        <p14:creationId xmlns:p14="http://schemas.microsoft.com/office/powerpoint/2010/main" val="2922202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26" y="1026344"/>
            <a:ext cx="10515600" cy="2852737"/>
          </a:xfrm>
        </p:spPr>
        <p:txBody>
          <a:bodyPr/>
          <a:lstStyle/>
          <a:p>
            <a:pPr algn="ctr"/>
            <a:r>
              <a:rPr lang="en-US" dirty="0" smtClean="0"/>
              <a:t>Student Completion Trends</a:t>
            </a:r>
            <a:endParaRPr lang="en-US" dirty="0"/>
          </a:p>
        </p:txBody>
      </p:sp>
    </p:spTree>
    <p:extLst>
      <p:ext uri="{BB962C8B-B14F-4D97-AF65-F5344CB8AC3E}">
        <p14:creationId xmlns:p14="http://schemas.microsoft.com/office/powerpoint/2010/main" val="3516585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College Mission</a:t>
            </a:r>
            <a:endParaRPr lang="en-US" dirty="0"/>
          </a:p>
        </p:txBody>
      </p:sp>
      <p:sp>
        <p:nvSpPr>
          <p:cNvPr id="3" name="Content Placeholder 2"/>
          <p:cNvSpPr>
            <a:spLocks noGrp="1"/>
          </p:cNvSpPr>
          <p:nvPr>
            <p:ph idx="1"/>
          </p:nvPr>
        </p:nvSpPr>
        <p:spPr/>
        <p:txBody>
          <a:bodyPr/>
          <a:lstStyle/>
          <a:p>
            <a:pPr marL="0" indent="0">
              <a:buNone/>
            </a:pPr>
            <a:r>
              <a:rPr lang="en-US" dirty="0"/>
              <a:t>Cañada College provides our community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p>
        </p:txBody>
      </p:sp>
    </p:spTree>
    <p:extLst>
      <p:ext uri="{BB962C8B-B14F-4D97-AF65-F5344CB8AC3E}">
        <p14:creationId xmlns:p14="http://schemas.microsoft.com/office/powerpoint/2010/main" val="1006315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F34C5-9E18-4F94-9B5F-00FAE1C605B3}"/>
              </a:ext>
            </a:extLst>
          </p:cNvPr>
          <p:cNvSpPr>
            <a:spLocks noGrp="1"/>
          </p:cNvSpPr>
          <p:nvPr>
            <p:ph type="title"/>
          </p:nvPr>
        </p:nvSpPr>
        <p:spPr/>
        <p:txBody>
          <a:bodyPr/>
          <a:lstStyle/>
          <a:p>
            <a:pPr algn="ctr"/>
            <a:r>
              <a:rPr lang="en-US" dirty="0"/>
              <a:t>Cañada </a:t>
            </a:r>
            <a:r>
              <a:rPr lang="en-US" dirty="0" smtClean="0"/>
              <a:t>College 2-Year Degree </a:t>
            </a:r>
            <a:r>
              <a:rPr lang="en-US" dirty="0"/>
              <a:t>Attainment</a:t>
            </a:r>
          </a:p>
        </p:txBody>
      </p:sp>
      <p:sp>
        <p:nvSpPr>
          <p:cNvPr id="3" name="TextBox 2"/>
          <p:cNvSpPr txBox="1"/>
          <p:nvPr/>
        </p:nvSpPr>
        <p:spPr>
          <a:xfrm>
            <a:off x="189471" y="6516130"/>
            <a:ext cx="9183924" cy="276999"/>
          </a:xfrm>
          <a:prstGeom prst="rect">
            <a:avLst/>
          </a:prstGeom>
          <a:noFill/>
        </p:spPr>
        <p:txBody>
          <a:bodyPr wrap="none" rtlCol="0">
            <a:spAutoFit/>
          </a:bodyPr>
          <a:lstStyle/>
          <a:p>
            <a:r>
              <a:rPr lang="en-US" sz="1200" dirty="0"/>
              <a:t>‡ </a:t>
            </a:r>
            <a:r>
              <a:rPr lang="en-US" sz="1200" dirty="0" smtClean="0"/>
              <a:t>The 2019-20 and 2020-21 academic years were </a:t>
            </a:r>
            <a:r>
              <a:rPr lang="en-US" sz="1200" dirty="0"/>
              <a:t>impacted </a:t>
            </a:r>
            <a:r>
              <a:rPr lang="en-US" sz="1200" dirty="0" smtClean="0"/>
              <a:t>by the COVID-19 pandemic and </a:t>
            </a:r>
            <a:r>
              <a:rPr lang="en-US" sz="1200" dirty="0"/>
              <a:t>may not be representative of a typical academic </a:t>
            </a:r>
            <a:r>
              <a:rPr lang="en-US" sz="1200" dirty="0" smtClean="0"/>
              <a:t>year. </a:t>
            </a:r>
            <a:endParaRPr lang="en-US" sz="1200" dirty="0"/>
          </a:p>
        </p:txBody>
      </p:sp>
      <p:graphicFrame>
        <p:nvGraphicFramePr>
          <p:cNvPr id="6" name="Chart 5"/>
          <p:cNvGraphicFramePr>
            <a:graphicFrameLocks/>
          </p:cNvGraphicFramePr>
          <p:nvPr>
            <p:custDataLst>
              <p:tags r:id="rId1"/>
            </p:custDataLst>
            <p:extLst>
              <p:ext uri="{D42A27DB-BD31-4B8C-83A1-F6EECF244321}">
                <p14:modId xmlns:p14="http://schemas.microsoft.com/office/powerpoint/2010/main" val="3764305451"/>
              </p:ext>
            </p:extLst>
          </p:nvPr>
        </p:nvGraphicFramePr>
        <p:xfrm>
          <a:off x="631371" y="1690688"/>
          <a:ext cx="10951029" cy="43726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963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1AC8-1D52-4B8D-B161-E6484DA7AEED}"/>
              </a:ext>
            </a:extLst>
          </p:cNvPr>
          <p:cNvSpPr>
            <a:spLocks noGrp="1"/>
          </p:cNvSpPr>
          <p:nvPr>
            <p:ph type="title"/>
          </p:nvPr>
        </p:nvSpPr>
        <p:spPr/>
        <p:txBody>
          <a:bodyPr/>
          <a:lstStyle/>
          <a:p>
            <a:pPr algn="ctr"/>
            <a:r>
              <a:rPr lang="en-US" dirty="0"/>
              <a:t>Cañada </a:t>
            </a:r>
            <a:r>
              <a:rPr lang="en-US" dirty="0" smtClean="0"/>
              <a:t>College Transfer Rate as of 2020-21</a:t>
            </a:r>
            <a:endParaRPr lang="en-US" dirty="0"/>
          </a:p>
        </p:txBody>
      </p:sp>
      <p:graphicFrame>
        <p:nvGraphicFramePr>
          <p:cNvPr id="5" name="Chart 4"/>
          <p:cNvGraphicFramePr>
            <a:graphicFrameLocks/>
          </p:cNvGraphicFramePr>
          <p:nvPr>
            <p:custDataLst>
              <p:tags r:id="rId1"/>
            </p:custDataLst>
            <p:extLst>
              <p:ext uri="{D42A27DB-BD31-4B8C-83A1-F6EECF244321}">
                <p14:modId xmlns:p14="http://schemas.microsoft.com/office/powerpoint/2010/main" val="2107890853"/>
              </p:ext>
            </p:extLst>
          </p:nvPr>
        </p:nvGraphicFramePr>
        <p:xfrm>
          <a:off x="468087" y="1774371"/>
          <a:ext cx="11081656" cy="46264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984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1180" y="248860"/>
            <a:ext cx="9689432" cy="5860639"/>
          </a:xfrm>
          <a:prstGeom prst="rect">
            <a:avLst/>
          </a:prstGeom>
        </p:spPr>
      </p:pic>
      <p:sp>
        <p:nvSpPr>
          <p:cNvPr id="3" name="Rectangle 2"/>
          <p:cNvSpPr/>
          <p:nvPr/>
        </p:nvSpPr>
        <p:spPr>
          <a:xfrm>
            <a:off x="745957" y="6109499"/>
            <a:ext cx="11149263" cy="861774"/>
          </a:xfrm>
          <a:prstGeom prst="rect">
            <a:avLst/>
          </a:prstGeom>
        </p:spPr>
        <p:txBody>
          <a:bodyPr wrap="square">
            <a:spAutoFit/>
          </a:bodyPr>
          <a:lstStyle/>
          <a:p>
            <a:pPr indent="457200"/>
            <a:r>
              <a:rPr lang="en-US" sz="1200" dirty="0">
                <a:solidFill>
                  <a:srgbClr val="000000"/>
                </a:solidFill>
              </a:rPr>
              <a:t>When comparing the subset of students </a:t>
            </a:r>
            <a:r>
              <a:rPr lang="en-US" sz="1200" dirty="0" smtClean="0">
                <a:solidFill>
                  <a:srgbClr val="000000"/>
                </a:solidFill>
              </a:rPr>
              <a:t>(a cohort that first enrolled in Fall 2015) who </a:t>
            </a:r>
            <a:r>
              <a:rPr lang="en-US" sz="1200" dirty="0">
                <a:solidFill>
                  <a:srgbClr val="000000"/>
                </a:solidFill>
              </a:rPr>
              <a:t>transferred within four years of starting to the overall cohort some subgroups are less likely to transfer than others. All of our older students (23+) were less likely to transfer than their younger counterparts. Additionally our Hispanic students were less likely to have transferred than their peers. Low income and first generation student groups were also less likely to transfer than their peers. There was no difference in transfer across gender</a:t>
            </a:r>
            <a:r>
              <a:rPr lang="en-US" sz="1200" dirty="0" smtClean="0">
                <a:solidFill>
                  <a:srgbClr val="000000"/>
                </a:solidFill>
              </a:rPr>
              <a:t>.  Source:  </a:t>
            </a:r>
            <a:r>
              <a:rPr lang="en-US" sz="1200" dirty="0" smtClean="0">
                <a:solidFill>
                  <a:srgbClr val="000000"/>
                </a:solidFill>
                <a:hlinkClick r:id="rId3"/>
              </a:rPr>
              <a:t>Ca</a:t>
            </a:r>
            <a:r>
              <a:rPr lang="en-US" sz="1200" dirty="0">
                <a:solidFill>
                  <a:prstClr val="black">
                    <a:lumMod val="65000"/>
                    <a:lumOff val="35000"/>
                  </a:prstClr>
                </a:solidFill>
                <a:hlinkClick r:id="rId3"/>
              </a:rPr>
              <a:t>ñ</a:t>
            </a:r>
            <a:r>
              <a:rPr lang="en-US" sz="1200" dirty="0" smtClean="0">
                <a:solidFill>
                  <a:srgbClr val="000000"/>
                </a:solidFill>
                <a:hlinkClick r:id="rId3"/>
              </a:rPr>
              <a:t>ada College Transfer Services Plan:  2021-24.</a:t>
            </a:r>
            <a:endParaRPr lang="en-US" sz="1200" dirty="0"/>
          </a:p>
        </p:txBody>
      </p:sp>
    </p:spTree>
    <p:extLst>
      <p:ext uri="{BB962C8B-B14F-4D97-AF65-F5344CB8AC3E}">
        <p14:creationId xmlns:p14="http://schemas.microsoft.com/office/powerpoint/2010/main" val="30066666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E27AC57_F9CB_4224_8495_FB8C45226465&quot;,&quot;SourceFullName&quot;:&quot;C:\\Users\\engelk\\AppData\\Local\\Microsoft\\Windows\\INetCache\\Content.Outlook\\DTZTF8UJ\\006973st_448124_DETLRPT_SE_04202021215650_longitudinal_transfer.xlsx&quot;,&quot;LastUpdate&quot;:&quot;2021-11-02 5:55 PM&quot;,&quot;UpdatedBy&quot;:&quot;engelk&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495B7ED_C4B6_4A76_BCE8_76C1C4412DA5&quot;,&quot;SourceFullName&quot;:&quot;C:\\Users\\engelk\\AppData\\Local\\Microsoft\\Windows\\INetCache\\Content.Outlook\\DTZTF8UJ\\006973st_448124_DETLRPT_SE_04202021215650_longitudinal_transfer.xlsx&quot;,&quot;LastUpdate&quot;:&quot;2021-11-02 6:01 PM&quot;,&quot;UpdatedBy&quot;:&quot;engelk&quot;,&quot;IsLinked&quot;:false,&quot;IsBrokenLink&quot;:false,&quot;Type&quot;: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5C513-B6EB-44A0-A9F1-E91C4D90F04E}">
  <ds:schemaRefs>
    <ds:schemaRef ds:uri="http://schemas.microsoft.com/office/2006/documentManagement/types"/>
    <ds:schemaRef ds:uri="http://schemas.microsoft.com/office/infopath/2007/PartnerControls"/>
    <ds:schemaRef ds:uri="bb5bbb0b-6c89-44d7-be61-0adfe653f983"/>
    <ds:schemaRef ds:uri="http://purl.org/dc/dcmitype/"/>
    <ds:schemaRef ds:uri="http://purl.org/dc/elements/1.1/"/>
    <ds:schemaRef ds:uri="http://purl.org/dc/terms/"/>
    <ds:schemaRef ds:uri="http://www.w3.org/XML/1998/namespace"/>
    <ds:schemaRef ds:uri="http://schemas.openxmlformats.org/package/2006/metadata/core-properties"/>
    <ds:schemaRef ds:uri="2bc55ecc-363e-43e9-bfac-4ba2e86f45ee"/>
    <ds:schemaRef ds:uri="http://schemas.microsoft.com/office/2006/metadata/properties"/>
  </ds:schemaRefs>
</ds:datastoreItem>
</file>

<file path=customXml/itemProps2.xml><?xml version="1.0" encoding="utf-8"?>
<ds:datastoreItem xmlns:ds="http://schemas.openxmlformats.org/officeDocument/2006/customXml" ds:itemID="{F9CBC5BE-2875-42EC-B88A-478D4BAAC35A}">
  <ds:schemaRefs>
    <ds:schemaRef ds:uri="http://schemas.microsoft.com/sharepoint/v3/contenttype/forms"/>
  </ds:schemaRefs>
</ds:datastoreItem>
</file>

<file path=customXml/itemProps3.xml><?xml version="1.0" encoding="utf-8"?>
<ds:datastoreItem xmlns:ds="http://schemas.openxmlformats.org/officeDocument/2006/customXml" ds:itemID="{5A697619-A51B-426B-B7D5-C367C3795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4048</TotalTime>
  <Words>1431</Words>
  <Application>Microsoft Office PowerPoint</Application>
  <PresentationFormat>Widescreen</PresentationFormat>
  <Paragraphs>244</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Courier New</vt:lpstr>
      <vt:lpstr>Office Theme</vt:lpstr>
      <vt:lpstr>Internal Scan Part II</vt:lpstr>
      <vt:lpstr>Agenda</vt:lpstr>
      <vt:lpstr>Enrollment Trend Summary</vt:lpstr>
      <vt:lpstr>Student Momentum Summary</vt:lpstr>
      <vt:lpstr>Student Completion Trends</vt:lpstr>
      <vt:lpstr>Current College Mission</vt:lpstr>
      <vt:lpstr>Cañada College 2-Year Degree Attainment</vt:lpstr>
      <vt:lpstr>Cañada College Transfer Rate as of 2020-21</vt:lpstr>
      <vt:lpstr>PowerPoint Presentation</vt:lpstr>
      <vt:lpstr>Transfer journey of Fall 2015 first-time cohort</vt:lpstr>
      <vt:lpstr>Summary of Student Completion</vt:lpstr>
      <vt:lpstr>PowerPoint Presentation</vt:lpstr>
      <vt:lpstr>PowerPoint Presentation</vt:lpstr>
      <vt:lpstr>Why are these trends happening?</vt:lpstr>
      <vt:lpstr>Why are these trends happening?</vt:lpstr>
      <vt:lpstr>Sometimes our challenges are also our strengths</vt:lpstr>
      <vt:lpstr>Understanding our students’ journeys and shifting preferences</vt:lpstr>
      <vt:lpstr>Unit Accumulation Groups in our Fall 2016 First-Time Cohort</vt:lpstr>
      <vt:lpstr>Unit Accumulation Group by Race/Ethnicity</vt:lpstr>
      <vt:lpstr>Unit Accumulation Group by Education Goal</vt:lpstr>
      <vt:lpstr>Attrition by Group</vt:lpstr>
      <vt:lpstr>Group Demographic Predictors</vt:lpstr>
      <vt:lpstr>Group Demographic Predictors</vt:lpstr>
      <vt:lpstr>Breakout Group Discussion</vt:lpstr>
      <vt:lpstr>Breakout Group Discussion Prompts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Scan Part II</dc:title>
  <dc:creator>Engel, Karen</dc:creator>
  <cp:lastModifiedBy>Engel, Karen</cp:lastModifiedBy>
  <cp:revision>100</cp:revision>
  <dcterms:created xsi:type="dcterms:W3CDTF">2021-10-26T16:03:47Z</dcterms:created>
  <dcterms:modified xsi:type="dcterms:W3CDTF">2021-11-03T15:20:12Z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