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1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422305-1921-4FAB-A786-8A936D1BD74C}"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141550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22305-1921-4FAB-A786-8A936D1BD74C}"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404463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22305-1921-4FAB-A786-8A936D1BD74C}"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3007070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22305-1921-4FAB-A786-8A936D1BD74C}"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173966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422305-1921-4FAB-A786-8A936D1BD74C}" type="datetimeFigureOut">
              <a:rPr lang="en-US" smtClean="0"/>
              <a:t>4/24/2019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3103457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422305-1921-4FAB-A786-8A936D1BD74C}"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857021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422305-1921-4FAB-A786-8A936D1BD74C}" type="datetimeFigureOut">
              <a:rPr lang="en-US" smtClean="0"/>
              <a:t>4/24/2019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3893375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422305-1921-4FAB-A786-8A936D1BD74C}" type="datetimeFigureOut">
              <a:rPr lang="en-US" smtClean="0"/>
              <a:t>4/24/2019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188277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22305-1921-4FAB-A786-8A936D1BD74C}" type="datetimeFigureOut">
              <a:rPr lang="en-US" smtClean="0"/>
              <a:t>4/24/2019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90925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422305-1921-4FAB-A786-8A936D1BD74C}"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956938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422305-1921-4FAB-A786-8A936D1BD74C}" type="datetimeFigureOut">
              <a:rPr lang="en-US" smtClean="0"/>
              <a:t>4/24/2019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4433ED-630A-4A98-AA18-2D5CD8FA7418}" type="slidenum">
              <a:rPr lang="en-US" smtClean="0"/>
              <a:t>‹#›</a:t>
            </a:fld>
            <a:endParaRPr lang="en-US"/>
          </a:p>
        </p:txBody>
      </p:sp>
    </p:spTree>
    <p:extLst>
      <p:ext uri="{BB962C8B-B14F-4D97-AF65-F5344CB8AC3E}">
        <p14:creationId xmlns:p14="http://schemas.microsoft.com/office/powerpoint/2010/main" val="2142595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22305-1921-4FAB-A786-8A936D1BD74C}" type="datetimeFigureOut">
              <a:rPr lang="en-US" smtClean="0"/>
              <a:t>4/24/2019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433ED-630A-4A98-AA18-2D5CD8FA7418}" type="slidenum">
              <a:rPr lang="en-US" smtClean="0"/>
              <a:t>‹#›</a:t>
            </a:fld>
            <a:endParaRPr lang="en-US"/>
          </a:p>
        </p:txBody>
      </p:sp>
    </p:spTree>
    <p:extLst>
      <p:ext uri="{BB962C8B-B14F-4D97-AF65-F5344CB8AC3E}">
        <p14:creationId xmlns:p14="http://schemas.microsoft.com/office/powerpoint/2010/main" val="293269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Canada Goals for QFE</a:t>
            </a:r>
            <a:endParaRPr lang="en-US" dirty="0"/>
          </a:p>
        </p:txBody>
      </p:sp>
      <p:sp>
        <p:nvSpPr>
          <p:cNvPr id="3" name="Subtitle 2"/>
          <p:cNvSpPr>
            <a:spLocks noGrp="1"/>
          </p:cNvSpPr>
          <p:nvPr>
            <p:ph type="subTitle" idx="1"/>
          </p:nvPr>
        </p:nvSpPr>
        <p:spPr/>
        <p:txBody>
          <a:bodyPr/>
          <a:lstStyle/>
          <a:p>
            <a:r>
              <a:rPr lang="en-US" dirty="0" smtClean="0"/>
              <a:t>Approved by PBC</a:t>
            </a:r>
          </a:p>
          <a:p>
            <a:r>
              <a:rPr lang="en-US" dirty="0" smtClean="0"/>
              <a:t>January 16, 2019</a:t>
            </a:r>
            <a:endParaRPr lang="en-US" dirty="0"/>
          </a:p>
        </p:txBody>
      </p:sp>
    </p:spTree>
    <p:extLst>
      <p:ext uri="{BB962C8B-B14F-4D97-AF65-F5344CB8AC3E}">
        <p14:creationId xmlns:p14="http://schemas.microsoft.com/office/powerpoint/2010/main" val="145522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1925"/>
            <a:ext cx="11064240" cy="1325563"/>
          </a:xfrm>
        </p:spPr>
        <p:txBody>
          <a:bodyPr>
            <a:normAutofit fontScale="90000"/>
          </a:bodyPr>
          <a:lstStyle/>
          <a:p>
            <a:r>
              <a:rPr lang="en-US" dirty="0" smtClean="0"/>
              <a:t>Entered into NOVA</a:t>
            </a:r>
            <a:br>
              <a:rPr lang="en-US" dirty="0" smtClean="0"/>
            </a:br>
            <a:r>
              <a:rPr lang="en-US" dirty="0" smtClean="0"/>
              <a:t/>
            </a:r>
            <a:br>
              <a:rPr lang="en-US" dirty="0" smtClean="0"/>
            </a:br>
            <a:r>
              <a:rPr lang="en-US" dirty="0" smtClean="0"/>
              <a:t>Goal </a:t>
            </a:r>
            <a:r>
              <a:rPr lang="en-US" dirty="0"/>
              <a:t>1C: Increase All Students Who Attained the Vision Goal Completion Definition</a:t>
            </a:r>
            <a:br>
              <a:rPr lang="en-US" dirty="0"/>
            </a:br>
            <a:r>
              <a:rPr lang="en-US" sz="2200" dirty="0"/>
              <a:t>Canada College will increase among all students, the unduplicated count of students who earned one or more of the following: Chancellor’s Office approved certificate, associate degree, and/or CCC baccalaureate degree, and had an enrollment in the selected or previous year from:</a:t>
            </a:r>
            <a:br>
              <a:rPr lang="en-US" sz="2200" dirty="0"/>
            </a:br>
            <a:endParaRPr lang="en-US" sz="2700" dirty="0"/>
          </a:p>
        </p:txBody>
      </p:sp>
      <p:graphicFrame>
        <p:nvGraphicFramePr>
          <p:cNvPr id="4" name="Content Placeholder 3"/>
          <p:cNvGraphicFramePr>
            <a:graphicFrameLocks noGrp="1"/>
          </p:cNvGraphicFramePr>
          <p:nvPr>
            <p:ph idx="1"/>
          </p:nvPr>
        </p:nvGraphicFramePr>
        <p:xfrm>
          <a:off x="838200" y="3776345"/>
          <a:ext cx="10515600" cy="7416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715800964"/>
                    </a:ext>
                  </a:extLst>
                </a:gridCol>
                <a:gridCol w="3505200">
                  <a:extLst>
                    <a:ext uri="{9D8B030D-6E8A-4147-A177-3AD203B41FA5}">
                      <a16:colId xmlns:a16="http://schemas.microsoft.com/office/drawing/2014/main" val="898965539"/>
                    </a:ext>
                  </a:extLst>
                </a:gridCol>
                <a:gridCol w="3505200">
                  <a:extLst>
                    <a:ext uri="{9D8B030D-6E8A-4147-A177-3AD203B41FA5}">
                      <a16:colId xmlns:a16="http://schemas.microsoft.com/office/drawing/2014/main" val="960318858"/>
                    </a:ext>
                  </a:extLst>
                </a:gridCol>
              </a:tblGrid>
              <a:tr h="370840">
                <a:tc>
                  <a:txBody>
                    <a:bodyPr/>
                    <a:lstStyle/>
                    <a:p>
                      <a:r>
                        <a:rPr lang="en-US" dirty="0" smtClean="0"/>
                        <a:t># in 2016-17 </a:t>
                      </a:r>
                      <a:endParaRPr lang="en-US" dirty="0"/>
                    </a:p>
                  </a:txBody>
                  <a:tcPr/>
                </a:tc>
                <a:tc>
                  <a:txBody>
                    <a:bodyPr/>
                    <a:lstStyle/>
                    <a:p>
                      <a:r>
                        <a:rPr lang="en-US" dirty="0" smtClean="0"/>
                        <a:t>Expected</a:t>
                      </a:r>
                      <a:r>
                        <a:rPr lang="en-US" baseline="0" dirty="0" smtClean="0"/>
                        <a:t> # in 2021-22</a:t>
                      </a:r>
                      <a:endParaRPr lang="en-US" dirty="0"/>
                    </a:p>
                  </a:txBody>
                  <a:tcPr/>
                </a:tc>
                <a:tc>
                  <a:txBody>
                    <a:bodyPr/>
                    <a:lstStyle/>
                    <a:p>
                      <a:r>
                        <a:rPr lang="en-US" dirty="0" smtClean="0"/>
                        <a:t>% increase</a:t>
                      </a:r>
                      <a:endParaRPr lang="en-US" dirty="0"/>
                    </a:p>
                  </a:txBody>
                  <a:tcPr/>
                </a:tc>
                <a:extLst>
                  <a:ext uri="{0D108BD9-81ED-4DB2-BD59-A6C34878D82A}">
                    <a16:rowId xmlns:a16="http://schemas.microsoft.com/office/drawing/2014/main" val="888052136"/>
                  </a:ext>
                </a:extLst>
              </a:tr>
              <a:tr h="370840">
                <a:tc>
                  <a:txBody>
                    <a:bodyPr/>
                    <a:lstStyle/>
                    <a:p>
                      <a:r>
                        <a:rPr lang="en-US" dirty="0" smtClean="0"/>
                        <a:t>544</a:t>
                      </a:r>
                      <a:endParaRPr lang="en-US" dirty="0"/>
                    </a:p>
                  </a:txBody>
                  <a:tcPr/>
                </a:tc>
                <a:tc>
                  <a:txBody>
                    <a:bodyPr/>
                    <a:lstStyle/>
                    <a:p>
                      <a:r>
                        <a:rPr lang="en-US" dirty="0" smtClean="0"/>
                        <a:t>654</a:t>
                      </a:r>
                      <a:endParaRPr lang="en-US" dirty="0"/>
                    </a:p>
                  </a:txBody>
                  <a:tcPr/>
                </a:tc>
                <a:tc>
                  <a:txBody>
                    <a:bodyPr/>
                    <a:lstStyle/>
                    <a:p>
                      <a:r>
                        <a:rPr lang="en-US" dirty="0" smtClean="0"/>
                        <a:t>20%</a:t>
                      </a:r>
                      <a:endParaRPr lang="en-US" dirty="0"/>
                    </a:p>
                  </a:txBody>
                  <a:tcPr/>
                </a:tc>
                <a:extLst>
                  <a:ext uri="{0D108BD9-81ED-4DB2-BD59-A6C34878D82A}">
                    <a16:rowId xmlns:a16="http://schemas.microsoft.com/office/drawing/2014/main" val="4004811888"/>
                  </a:ext>
                </a:extLst>
              </a:tr>
            </a:tbl>
          </a:graphicData>
        </a:graphic>
      </p:graphicFrame>
    </p:spTree>
    <p:extLst>
      <p:ext uri="{BB962C8B-B14F-4D97-AF65-F5344CB8AC3E}">
        <p14:creationId xmlns:p14="http://schemas.microsoft.com/office/powerpoint/2010/main" val="3051330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639" y="7058"/>
            <a:ext cx="11812818" cy="1325563"/>
          </a:xfrm>
        </p:spPr>
        <p:txBody>
          <a:bodyPr>
            <a:normAutofit/>
          </a:bodyPr>
          <a:lstStyle/>
          <a:p>
            <a:r>
              <a:rPr lang="en-US" sz="3600" i="1" u="sng" dirty="0" smtClean="0"/>
              <a:t>Vision for Success </a:t>
            </a:r>
            <a:r>
              <a:rPr lang="en-US" sz="3600" u="sng" dirty="0" smtClean="0"/>
              <a:t>Goals</a:t>
            </a:r>
            <a:r>
              <a:rPr lang="en-US" sz="3600" dirty="0" smtClean="0"/>
              <a:t>     </a:t>
            </a:r>
            <a:r>
              <a:rPr lang="en-US" sz="3600" u="sng" dirty="0" smtClean="0"/>
              <a:t>Chancellor’s Goal</a:t>
            </a:r>
            <a:r>
              <a:rPr lang="en-US" sz="3600" dirty="0" smtClean="0"/>
              <a:t>     </a:t>
            </a:r>
            <a:r>
              <a:rPr lang="en-US" sz="3600" u="sng" dirty="0"/>
              <a:t>Cañada </a:t>
            </a:r>
            <a:r>
              <a:rPr lang="en-US" sz="3600" u="sng" dirty="0" smtClean="0"/>
              <a:t>Metrics*</a:t>
            </a:r>
            <a:endParaRPr lang="en-US" sz="3600" u="sng" dirty="0"/>
          </a:p>
        </p:txBody>
      </p:sp>
      <p:sp>
        <p:nvSpPr>
          <p:cNvPr id="5" name="Down Arrow 4"/>
          <p:cNvSpPr/>
          <p:nvPr/>
        </p:nvSpPr>
        <p:spPr>
          <a:xfrm rot="10800000">
            <a:off x="5089288" y="1520270"/>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 name="Down Arrow 10"/>
          <p:cNvSpPr/>
          <p:nvPr/>
        </p:nvSpPr>
        <p:spPr>
          <a:xfrm>
            <a:off x="5089288" y="3414370"/>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 name="TextBox 11"/>
          <p:cNvSpPr txBox="1"/>
          <p:nvPr/>
        </p:nvSpPr>
        <p:spPr>
          <a:xfrm>
            <a:off x="463812" y="1148219"/>
            <a:ext cx="4338097" cy="923330"/>
          </a:xfrm>
          <a:prstGeom prst="rect">
            <a:avLst/>
          </a:prstGeom>
          <a:noFill/>
        </p:spPr>
        <p:txBody>
          <a:bodyPr wrap="square" rtlCol="0">
            <a:spAutoFit/>
          </a:bodyPr>
          <a:lstStyle/>
          <a:p>
            <a:r>
              <a:rPr lang="en-US" b="1" dirty="0"/>
              <a:t>GOAL 1: Completion </a:t>
            </a:r>
            <a:endParaRPr lang="en-US" dirty="0"/>
          </a:p>
          <a:p>
            <a:pPr>
              <a:lnSpc>
                <a:spcPct val="100000"/>
              </a:lnSpc>
              <a:spcBef>
                <a:spcPts val="0"/>
              </a:spcBef>
            </a:pPr>
            <a:r>
              <a:rPr lang="en-US" dirty="0"/>
              <a:t>Associate degrees, credentials, certificates, or specific job skill sets for in-demand jobs</a:t>
            </a:r>
            <a:endParaRPr lang="en-US" b="1" dirty="0"/>
          </a:p>
        </p:txBody>
      </p:sp>
      <p:sp>
        <p:nvSpPr>
          <p:cNvPr id="13" name="TextBox 12"/>
          <p:cNvSpPr txBox="1"/>
          <p:nvPr/>
        </p:nvSpPr>
        <p:spPr>
          <a:xfrm>
            <a:off x="463812" y="2214278"/>
            <a:ext cx="2445413" cy="646331"/>
          </a:xfrm>
          <a:prstGeom prst="rect">
            <a:avLst/>
          </a:prstGeom>
          <a:noFill/>
        </p:spPr>
        <p:txBody>
          <a:bodyPr wrap="none" rtlCol="0">
            <a:spAutoFit/>
          </a:bodyPr>
          <a:lstStyle/>
          <a:p>
            <a:r>
              <a:rPr lang="en-US" b="1" dirty="0"/>
              <a:t>GOAL 2: Transfer </a:t>
            </a:r>
            <a:endParaRPr lang="en-US" dirty="0"/>
          </a:p>
          <a:p>
            <a:pPr>
              <a:lnSpc>
                <a:spcPct val="100000"/>
              </a:lnSpc>
              <a:spcBef>
                <a:spcPts val="0"/>
              </a:spcBef>
            </a:pPr>
            <a:r>
              <a:rPr lang="en-US" dirty="0"/>
              <a:t>Transfers to a UC or </a:t>
            </a:r>
            <a:r>
              <a:rPr lang="en-US" dirty="0" smtClean="0"/>
              <a:t>CSU</a:t>
            </a:r>
            <a:endParaRPr lang="en-US" dirty="0"/>
          </a:p>
        </p:txBody>
      </p:sp>
      <p:sp>
        <p:nvSpPr>
          <p:cNvPr id="14" name="TextBox 13"/>
          <p:cNvSpPr txBox="1"/>
          <p:nvPr/>
        </p:nvSpPr>
        <p:spPr>
          <a:xfrm>
            <a:off x="463812" y="3202354"/>
            <a:ext cx="4461759" cy="923330"/>
          </a:xfrm>
          <a:prstGeom prst="rect">
            <a:avLst/>
          </a:prstGeom>
          <a:noFill/>
        </p:spPr>
        <p:txBody>
          <a:bodyPr wrap="square" rtlCol="0">
            <a:spAutoFit/>
          </a:bodyPr>
          <a:lstStyle/>
          <a:p>
            <a:r>
              <a:rPr lang="en-US" b="1" dirty="0"/>
              <a:t>GOAL 3: Unit Accumulation </a:t>
            </a:r>
            <a:endParaRPr lang="en-US" dirty="0"/>
          </a:p>
          <a:p>
            <a:pPr>
              <a:lnSpc>
                <a:spcPct val="100000"/>
              </a:lnSpc>
              <a:spcBef>
                <a:spcPts val="0"/>
              </a:spcBef>
            </a:pPr>
            <a:r>
              <a:rPr lang="en-US" dirty="0"/>
              <a:t># of units accumulated by CCC students earning associate degrees</a:t>
            </a:r>
            <a:endParaRPr lang="en-US" b="1" dirty="0"/>
          </a:p>
        </p:txBody>
      </p:sp>
      <p:sp>
        <p:nvSpPr>
          <p:cNvPr id="15" name="TextBox 14"/>
          <p:cNvSpPr txBox="1"/>
          <p:nvPr/>
        </p:nvSpPr>
        <p:spPr>
          <a:xfrm>
            <a:off x="463812" y="4268413"/>
            <a:ext cx="4541877" cy="923330"/>
          </a:xfrm>
          <a:prstGeom prst="rect">
            <a:avLst/>
          </a:prstGeom>
          <a:noFill/>
        </p:spPr>
        <p:txBody>
          <a:bodyPr wrap="square" rtlCol="0">
            <a:spAutoFit/>
          </a:bodyPr>
          <a:lstStyle/>
          <a:p>
            <a:r>
              <a:rPr lang="en-US" b="1" dirty="0"/>
              <a:t>GOAL 4: Workforce </a:t>
            </a:r>
            <a:endParaRPr lang="en-US" dirty="0"/>
          </a:p>
          <a:p>
            <a:pPr>
              <a:lnSpc>
                <a:spcPct val="100000"/>
              </a:lnSpc>
              <a:spcBef>
                <a:spcPts val="0"/>
              </a:spcBef>
            </a:pPr>
            <a:r>
              <a:rPr lang="en-US" dirty="0"/>
              <a:t>% of exiting CTE students who report being employed in their field of study</a:t>
            </a:r>
            <a:endParaRPr lang="en-US" b="1" dirty="0"/>
          </a:p>
        </p:txBody>
      </p:sp>
      <p:sp>
        <p:nvSpPr>
          <p:cNvPr id="16" name="TextBox 15"/>
          <p:cNvSpPr txBox="1"/>
          <p:nvPr/>
        </p:nvSpPr>
        <p:spPr>
          <a:xfrm>
            <a:off x="463812" y="5314201"/>
            <a:ext cx="4604579" cy="1200329"/>
          </a:xfrm>
          <a:prstGeom prst="rect">
            <a:avLst/>
          </a:prstGeom>
          <a:noFill/>
        </p:spPr>
        <p:txBody>
          <a:bodyPr wrap="square" rtlCol="0">
            <a:spAutoFit/>
          </a:bodyPr>
          <a:lstStyle/>
          <a:p>
            <a:r>
              <a:rPr lang="en-US" b="1" dirty="0"/>
              <a:t>GOAL 5: Equity </a:t>
            </a:r>
          </a:p>
          <a:p>
            <a:pPr>
              <a:lnSpc>
                <a:spcPct val="100000"/>
              </a:lnSpc>
              <a:spcBef>
                <a:spcPts val="0"/>
              </a:spcBef>
            </a:pPr>
            <a:r>
              <a:rPr lang="en-US" dirty="0"/>
              <a:t>Reduce equity gaps across all of the above measures through faster improvements among traditionally underrepresented student </a:t>
            </a:r>
            <a:r>
              <a:rPr lang="en-US" dirty="0" smtClean="0"/>
              <a:t>groups</a:t>
            </a:r>
            <a:endParaRPr lang="en-US" dirty="0"/>
          </a:p>
        </p:txBody>
      </p:sp>
      <p:sp>
        <p:nvSpPr>
          <p:cNvPr id="18" name="TextBox 17"/>
          <p:cNvSpPr txBox="1"/>
          <p:nvPr/>
        </p:nvSpPr>
        <p:spPr>
          <a:xfrm>
            <a:off x="5297062" y="1275146"/>
            <a:ext cx="2851550" cy="892552"/>
          </a:xfrm>
          <a:prstGeom prst="rect">
            <a:avLst/>
          </a:prstGeom>
          <a:noFill/>
        </p:spPr>
        <p:txBody>
          <a:bodyPr wrap="none" rtlCol="0">
            <a:spAutoFit/>
          </a:bodyPr>
          <a:lstStyle/>
          <a:p>
            <a:endParaRPr lang="en-US" sz="1600" dirty="0"/>
          </a:p>
          <a:p>
            <a:r>
              <a:rPr lang="en-US" b="1" dirty="0">
                <a:solidFill>
                  <a:srgbClr val="FF0000"/>
                </a:solidFill>
              </a:rPr>
              <a:t> </a:t>
            </a:r>
            <a:r>
              <a:rPr lang="en-US" dirty="0" smtClean="0">
                <a:solidFill>
                  <a:srgbClr val="FF0000"/>
                </a:solidFill>
              </a:rPr>
              <a:t>Increase </a:t>
            </a:r>
            <a:r>
              <a:rPr lang="en-US" dirty="0">
                <a:solidFill>
                  <a:srgbClr val="FF0000"/>
                </a:solidFill>
              </a:rPr>
              <a:t>by 20% by 2021-22</a:t>
            </a:r>
          </a:p>
          <a:p>
            <a:endParaRPr lang="en-US" dirty="0"/>
          </a:p>
        </p:txBody>
      </p:sp>
      <p:sp>
        <p:nvSpPr>
          <p:cNvPr id="19" name="TextBox 18"/>
          <p:cNvSpPr txBox="1"/>
          <p:nvPr/>
        </p:nvSpPr>
        <p:spPr>
          <a:xfrm>
            <a:off x="5297062" y="2177638"/>
            <a:ext cx="2823850" cy="615553"/>
          </a:xfrm>
          <a:prstGeom prst="rect">
            <a:avLst/>
          </a:prstGeom>
          <a:noFill/>
        </p:spPr>
        <p:txBody>
          <a:bodyPr wrap="none" rtlCol="0">
            <a:spAutoFit/>
          </a:bodyPr>
          <a:lstStyle/>
          <a:p>
            <a:endParaRPr lang="en-US" sz="1600" dirty="0"/>
          </a:p>
          <a:p>
            <a:r>
              <a:rPr lang="en-US" b="1" dirty="0">
                <a:solidFill>
                  <a:srgbClr val="FF0000"/>
                </a:solidFill>
              </a:rPr>
              <a:t> </a:t>
            </a:r>
            <a:r>
              <a:rPr lang="en-US" dirty="0" smtClean="0">
                <a:solidFill>
                  <a:srgbClr val="FF0000"/>
                </a:solidFill>
              </a:rPr>
              <a:t>Increase </a:t>
            </a:r>
            <a:r>
              <a:rPr lang="en-US" dirty="0">
                <a:solidFill>
                  <a:srgbClr val="FF0000"/>
                </a:solidFill>
              </a:rPr>
              <a:t>by 30% of </a:t>
            </a:r>
            <a:r>
              <a:rPr lang="en-US" dirty="0" smtClean="0">
                <a:solidFill>
                  <a:srgbClr val="FF0000"/>
                </a:solidFill>
              </a:rPr>
              <a:t>2021-22</a:t>
            </a:r>
            <a:endParaRPr lang="en-US" dirty="0"/>
          </a:p>
        </p:txBody>
      </p:sp>
      <p:sp>
        <p:nvSpPr>
          <p:cNvPr id="20" name="TextBox 19"/>
          <p:cNvSpPr txBox="1"/>
          <p:nvPr/>
        </p:nvSpPr>
        <p:spPr>
          <a:xfrm>
            <a:off x="5266943" y="3368203"/>
            <a:ext cx="2823850" cy="646331"/>
          </a:xfrm>
          <a:prstGeom prst="rect">
            <a:avLst/>
          </a:prstGeom>
          <a:noFill/>
        </p:spPr>
        <p:txBody>
          <a:bodyPr wrap="square" rtlCol="0">
            <a:spAutoFit/>
          </a:bodyPr>
          <a:lstStyle/>
          <a:p>
            <a:r>
              <a:rPr lang="en-US" dirty="0" smtClean="0">
                <a:solidFill>
                  <a:srgbClr val="FF0000"/>
                </a:solidFill>
              </a:rPr>
              <a:t>Decrease </a:t>
            </a:r>
            <a:r>
              <a:rPr lang="en-US" dirty="0">
                <a:solidFill>
                  <a:srgbClr val="FF0000"/>
                </a:solidFill>
              </a:rPr>
              <a:t>from 87 </a:t>
            </a:r>
            <a:r>
              <a:rPr lang="en-US" dirty="0" smtClean="0">
                <a:solidFill>
                  <a:srgbClr val="FF0000"/>
                </a:solidFill>
              </a:rPr>
              <a:t>to 72 (average </a:t>
            </a:r>
            <a:r>
              <a:rPr lang="en-US" dirty="0">
                <a:solidFill>
                  <a:srgbClr val="FF0000"/>
                </a:solidFill>
              </a:rPr>
              <a:t>units) </a:t>
            </a:r>
            <a:endParaRPr lang="en-US" dirty="0"/>
          </a:p>
        </p:txBody>
      </p:sp>
      <p:sp>
        <p:nvSpPr>
          <p:cNvPr id="21" name="TextBox 20"/>
          <p:cNvSpPr txBox="1"/>
          <p:nvPr/>
        </p:nvSpPr>
        <p:spPr>
          <a:xfrm>
            <a:off x="5272172" y="4349437"/>
            <a:ext cx="3176884" cy="923330"/>
          </a:xfrm>
          <a:prstGeom prst="rect">
            <a:avLst/>
          </a:prstGeom>
          <a:noFill/>
        </p:spPr>
        <p:txBody>
          <a:bodyPr wrap="square" rtlCol="0">
            <a:spAutoFit/>
          </a:bodyPr>
          <a:lstStyle/>
          <a:p>
            <a:r>
              <a:rPr lang="en-US" dirty="0">
                <a:solidFill>
                  <a:srgbClr val="FF0000"/>
                </a:solidFill>
              </a:rPr>
              <a:t>Increase % of CTE graduates employed in their field from 69% (statewide average) to 76</a:t>
            </a:r>
            <a:r>
              <a:rPr lang="en-US" dirty="0" smtClean="0">
                <a:solidFill>
                  <a:srgbClr val="FF0000"/>
                </a:solidFill>
              </a:rPr>
              <a:t>%</a:t>
            </a:r>
            <a:endParaRPr lang="en-US" dirty="0"/>
          </a:p>
        </p:txBody>
      </p:sp>
      <p:sp>
        <p:nvSpPr>
          <p:cNvPr id="22" name="TextBox 21"/>
          <p:cNvSpPr txBox="1"/>
          <p:nvPr/>
        </p:nvSpPr>
        <p:spPr>
          <a:xfrm>
            <a:off x="5297062" y="5591949"/>
            <a:ext cx="3282627" cy="923330"/>
          </a:xfrm>
          <a:prstGeom prst="rect">
            <a:avLst/>
          </a:prstGeom>
          <a:noFill/>
        </p:spPr>
        <p:txBody>
          <a:bodyPr wrap="square" rtlCol="0">
            <a:spAutoFit/>
          </a:bodyPr>
          <a:lstStyle/>
          <a:p>
            <a:r>
              <a:rPr lang="en-US" dirty="0" smtClean="0">
                <a:solidFill>
                  <a:srgbClr val="FF0000"/>
                </a:solidFill>
              </a:rPr>
              <a:t>Cut </a:t>
            </a:r>
            <a:r>
              <a:rPr lang="en-US" dirty="0">
                <a:solidFill>
                  <a:srgbClr val="FF0000"/>
                </a:solidFill>
              </a:rPr>
              <a:t>achievement gaps by </a:t>
            </a:r>
            <a:r>
              <a:rPr lang="en-US" dirty="0" smtClean="0">
                <a:solidFill>
                  <a:srgbClr val="FF0000"/>
                </a:solidFill>
              </a:rPr>
              <a:t>40% </a:t>
            </a:r>
            <a:r>
              <a:rPr lang="en-US" dirty="0">
                <a:solidFill>
                  <a:srgbClr val="FF0000"/>
                </a:solidFill>
              </a:rPr>
              <a:t>by 2021-22 and fully </a:t>
            </a:r>
            <a:r>
              <a:rPr lang="en-US" dirty="0" smtClean="0">
                <a:solidFill>
                  <a:srgbClr val="FF0000"/>
                </a:solidFill>
              </a:rPr>
              <a:t>close them for </a:t>
            </a:r>
            <a:r>
              <a:rPr lang="en-US" dirty="0">
                <a:solidFill>
                  <a:srgbClr val="FF0000"/>
                </a:solidFill>
              </a:rPr>
              <a:t>good by </a:t>
            </a:r>
            <a:r>
              <a:rPr lang="en-US" dirty="0" smtClean="0">
                <a:solidFill>
                  <a:srgbClr val="FF0000"/>
                </a:solidFill>
              </a:rPr>
              <a:t>2026-27</a:t>
            </a:r>
            <a:endParaRPr lang="en-US" dirty="0"/>
          </a:p>
        </p:txBody>
      </p:sp>
      <p:sp>
        <p:nvSpPr>
          <p:cNvPr id="23" name="Down Arrow 22"/>
          <p:cNvSpPr/>
          <p:nvPr/>
        </p:nvSpPr>
        <p:spPr>
          <a:xfrm rot="10800000">
            <a:off x="5089288" y="4418013"/>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 name="Down Arrow 23"/>
          <p:cNvSpPr/>
          <p:nvPr/>
        </p:nvSpPr>
        <p:spPr>
          <a:xfrm rot="10800000">
            <a:off x="5089288" y="2410727"/>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5" name="Down Arrow 24"/>
          <p:cNvSpPr/>
          <p:nvPr/>
        </p:nvSpPr>
        <p:spPr>
          <a:xfrm>
            <a:off x="5089289" y="5634549"/>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 name="TextBox 2"/>
          <p:cNvSpPr txBox="1"/>
          <p:nvPr/>
        </p:nvSpPr>
        <p:spPr>
          <a:xfrm>
            <a:off x="8940219" y="1410789"/>
            <a:ext cx="2031325" cy="923330"/>
          </a:xfrm>
          <a:prstGeom prst="rect">
            <a:avLst/>
          </a:prstGeom>
          <a:noFill/>
        </p:spPr>
        <p:txBody>
          <a:bodyPr wrap="none" rtlCol="0">
            <a:spAutoFit/>
          </a:bodyPr>
          <a:lstStyle/>
          <a:p>
            <a:pPr defTabSz="630238"/>
            <a:r>
              <a:rPr lang="en-US" dirty="0" smtClean="0"/>
              <a:t>Degrees:	558</a:t>
            </a:r>
          </a:p>
          <a:p>
            <a:pPr defTabSz="1258888"/>
            <a:r>
              <a:rPr lang="en-US" u="sng" dirty="0" smtClean="0"/>
              <a:t>Certificates:	372</a:t>
            </a:r>
          </a:p>
          <a:p>
            <a:pPr>
              <a:tabLst>
                <a:tab pos="1258888" algn="l"/>
              </a:tabLst>
            </a:pPr>
            <a:r>
              <a:rPr lang="en-US" dirty="0" smtClean="0"/>
              <a:t>Total	920	</a:t>
            </a:r>
            <a:endParaRPr lang="en-US" dirty="0"/>
          </a:p>
        </p:txBody>
      </p:sp>
      <p:sp>
        <p:nvSpPr>
          <p:cNvPr id="4" name="TextBox 3"/>
          <p:cNvSpPr txBox="1"/>
          <p:nvPr/>
        </p:nvSpPr>
        <p:spPr>
          <a:xfrm>
            <a:off x="10809565" y="1650898"/>
            <a:ext cx="1194751" cy="369332"/>
          </a:xfrm>
          <a:prstGeom prst="rect">
            <a:avLst/>
          </a:prstGeom>
          <a:noFill/>
        </p:spPr>
        <p:txBody>
          <a:bodyPr wrap="none" rtlCol="0">
            <a:spAutoFit/>
          </a:bodyPr>
          <a:lstStyle/>
          <a:p>
            <a:r>
              <a:rPr lang="en-US" b="1" dirty="0" smtClean="0">
                <a:solidFill>
                  <a:schemeClr val="accent6">
                    <a:lumMod val="75000"/>
                  </a:schemeClr>
                </a:solidFill>
              </a:rPr>
              <a:t>184 more?</a:t>
            </a:r>
            <a:endParaRPr lang="en-US" b="1" dirty="0">
              <a:solidFill>
                <a:schemeClr val="accent6">
                  <a:lumMod val="75000"/>
                </a:schemeClr>
              </a:solidFill>
            </a:endParaRPr>
          </a:p>
        </p:txBody>
      </p:sp>
      <p:sp>
        <p:nvSpPr>
          <p:cNvPr id="26" name="TextBox 25"/>
          <p:cNvSpPr txBox="1"/>
          <p:nvPr/>
        </p:nvSpPr>
        <p:spPr>
          <a:xfrm>
            <a:off x="8940219" y="2379364"/>
            <a:ext cx="2031325" cy="923330"/>
          </a:xfrm>
          <a:prstGeom prst="rect">
            <a:avLst/>
          </a:prstGeom>
          <a:noFill/>
        </p:spPr>
        <p:txBody>
          <a:bodyPr wrap="none" rtlCol="0">
            <a:spAutoFit/>
          </a:bodyPr>
          <a:lstStyle/>
          <a:p>
            <a:pPr defTabSz="630238"/>
            <a:r>
              <a:rPr lang="en-US" dirty="0" smtClean="0"/>
              <a:t>UC:		121</a:t>
            </a:r>
          </a:p>
          <a:p>
            <a:pPr defTabSz="1258888"/>
            <a:r>
              <a:rPr lang="en-US" u="sng" dirty="0" smtClean="0"/>
              <a:t>CSU:	184</a:t>
            </a:r>
          </a:p>
          <a:p>
            <a:pPr>
              <a:tabLst>
                <a:tab pos="1258888" algn="l"/>
              </a:tabLst>
            </a:pPr>
            <a:r>
              <a:rPr lang="en-US" dirty="0" smtClean="0"/>
              <a:t>Total	305	</a:t>
            </a:r>
            <a:endParaRPr lang="en-US" dirty="0"/>
          </a:p>
        </p:txBody>
      </p:sp>
      <p:sp>
        <p:nvSpPr>
          <p:cNvPr id="27" name="TextBox 26"/>
          <p:cNvSpPr txBox="1"/>
          <p:nvPr/>
        </p:nvSpPr>
        <p:spPr>
          <a:xfrm>
            <a:off x="10809565" y="2619473"/>
            <a:ext cx="1077731" cy="369332"/>
          </a:xfrm>
          <a:prstGeom prst="rect">
            <a:avLst/>
          </a:prstGeom>
          <a:noFill/>
        </p:spPr>
        <p:txBody>
          <a:bodyPr wrap="none" rtlCol="0">
            <a:spAutoFit/>
          </a:bodyPr>
          <a:lstStyle/>
          <a:p>
            <a:r>
              <a:rPr lang="en-US" b="1" dirty="0">
                <a:solidFill>
                  <a:schemeClr val="accent6">
                    <a:lumMod val="75000"/>
                  </a:schemeClr>
                </a:solidFill>
              </a:rPr>
              <a:t>92 more?</a:t>
            </a:r>
          </a:p>
        </p:txBody>
      </p:sp>
      <p:sp>
        <p:nvSpPr>
          <p:cNvPr id="28" name="TextBox 27"/>
          <p:cNvSpPr txBox="1"/>
          <p:nvPr/>
        </p:nvSpPr>
        <p:spPr>
          <a:xfrm>
            <a:off x="8940219" y="3473570"/>
            <a:ext cx="2094804" cy="369332"/>
          </a:xfrm>
          <a:prstGeom prst="rect">
            <a:avLst/>
          </a:prstGeom>
          <a:noFill/>
        </p:spPr>
        <p:txBody>
          <a:bodyPr wrap="none" rtlCol="0">
            <a:spAutoFit/>
          </a:bodyPr>
          <a:lstStyle/>
          <a:p>
            <a:pPr defTabSz="630238"/>
            <a:r>
              <a:rPr lang="en-US" dirty="0" smtClean="0"/>
              <a:t>Units (</a:t>
            </a:r>
            <a:r>
              <a:rPr lang="en-US" dirty="0" err="1" smtClean="0"/>
              <a:t>avg</a:t>
            </a:r>
            <a:r>
              <a:rPr lang="en-US" dirty="0" smtClean="0"/>
              <a:t>):	93	</a:t>
            </a:r>
            <a:endParaRPr lang="en-US" dirty="0"/>
          </a:p>
        </p:txBody>
      </p:sp>
      <p:sp>
        <p:nvSpPr>
          <p:cNvPr id="29" name="TextBox 28"/>
          <p:cNvSpPr txBox="1"/>
          <p:nvPr/>
        </p:nvSpPr>
        <p:spPr>
          <a:xfrm>
            <a:off x="10809564" y="3473570"/>
            <a:ext cx="933269" cy="369332"/>
          </a:xfrm>
          <a:prstGeom prst="rect">
            <a:avLst/>
          </a:prstGeom>
          <a:noFill/>
        </p:spPr>
        <p:txBody>
          <a:bodyPr wrap="none" rtlCol="0">
            <a:spAutoFit/>
          </a:bodyPr>
          <a:lstStyle/>
          <a:p>
            <a:r>
              <a:rPr lang="en-US" b="1" dirty="0" smtClean="0">
                <a:solidFill>
                  <a:schemeClr val="accent6">
                    <a:lumMod val="75000"/>
                  </a:schemeClr>
                </a:solidFill>
              </a:rPr>
              <a:t>21 less?</a:t>
            </a:r>
            <a:endParaRPr lang="en-US" b="1" dirty="0">
              <a:solidFill>
                <a:schemeClr val="accent6">
                  <a:lumMod val="75000"/>
                </a:schemeClr>
              </a:solidFill>
            </a:endParaRPr>
          </a:p>
        </p:txBody>
      </p:sp>
      <p:sp>
        <p:nvSpPr>
          <p:cNvPr id="30" name="TextBox 29"/>
          <p:cNvSpPr txBox="1"/>
          <p:nvPr/>
        </p:nvSpPr>
        <p:spPr>
          <a:xfrm>
            <a:off x="8940219" y="4539158"/>
            <a:ext cx="583814" cy="369332"/>
          </a:xfrm>
          <a:prstGeom prst="rect">
            <a:avLst/>
          </a:prstGeom>
          <a:noFill/>
        </p:spPr>
        <p:txBody>
          <a:bodyPr wrap="none" rtlCol="0">
            <a:spAutoFit/>
          </a:bodyPr>
          <a:lstStyle/>
          <a:p>
            <a:pPr defTabSz="630238"/>
            <a:r>
              <a:rPr lang="en-US" dirty="0" smtClean="0"/>
              <a:t>65%</a:t>
            </a:r>
          </a:p>
        </p:txBody>
      </p:sp>
      <p:sp>
        <p:nvSpPr>
          <p:cNvPr id="31" name="TextBox 30"/>
          <p:cNvSpPr txBox="1"/>
          <p:nvPr/>
        </p:nvSpPr>
        <p:spPr>
          <a:xfrm>
            <a:off x="10764488" y="4424557"/>
            <a:ext cx="1383969" cy="584775"/>
          </a:xfrm>
          <a:prstGeom prst="rect">
            <a:avLst/>
          </a:prstGeom>
          <a:noFill/>
        </p:spPr>
        <p:txBody>
          <a:bodyPr wrap="none" rtlCol="0">
            <a:spAutoFit/>
          </a:bodyPr>
          <a:lstStyle/>
          <a:p>
            <a:pPr algn="ctr"/>
            <a:r>
              <a:rPr lang="en-US" sz="1600" b="1" dirty="0" smtClean="0">
                <a:solidFill>
                  <a:schemeClr val="accent6">
                    <a:lumMod val="75000"/>
                  </a:schemeClr>
                </a:solidFill>
              </a:rPr>
              <a:t>CTEOS survey </a:t>
            </a:r>
          </a:p>
          <a:p>
            <a:pPr algn="ctr"/>
            <a:r>
              <a:rPr lang="en-US" sz="1600" b="1" dirty="0" smtClean="0">
                <a:solidFill>
                  <a:schemeClr val="accent6">
                    <a:lumMod val="75000"/>
                  </a:schemeClr>
                </a:solidFill>
              </a:rPr>
              <a:t>sample</a:t>
            </a:r>
            <a:endParaRPr lang="en-US" sz="1600" b="1" dirty="0">
              <a:solidFill>
                <a:schemeClr val="accent6">
                  <a:lumMod val="75000"/>
                </a:schemeClr>
              </a:solidFill>
            </a:endParaRPr>
          </a:p>
        </p:txBody>
      </p:sp>
      <p:sp>
        <p:nvSpPr>
          <p:cNvPr id="6" name="TextBox 5"/>
          <p:cNvSpPr txBox="1"/>
          <p:nvPr/>
        </p:nvSpPr>
        <p:spPr>
          <a:xfrm>
            <a:off x="0" y="6588905"/>
            <a:ext cx="12014828" cy="246221"/>
          </a:xfrm>
          <a:prstGeom prst="rect">
            <a:avLst/>
          </a:prstGeom>
          <a:noFill/>
        </p:spPr>
        <p:txBody>
          <a:bodyPr wrap="none" rtlCol="0">
            <a:spAutoFit/>
          </a:bodyPr>
          <a:lstStyle/>
          <a:p>
            <a:r>
              <a:rPr lang="en-US" sz="1000" dirty="0" smtClean="0"/>
              <a:t>*Data is for 2017-18 academic year (except UC transfers).  CSU transfers:  Skyline=518; CSM=426  in 2017-18; UC data for 2017:  Skyline=164; CSM=247.  Units earned are for 2017-18 (v. 3-year </a:t>
            </a:r>
            <a:r>
              <a:rPr lang="en-US" sz="1000" dirty="0" err="1" smtClean="0"/>
              <a:t>avg</a:t>
            </a:r>
            <a:r>
              <a:rPr lang="en-US" sz="1000" dirty="0" smtClean="0"/>
              <a:t> (100)shown on Oct. Flex)</a:t>
            </a:r>
            <a:endParaRPr lang="en-US" sz="1000" dirty="0"/>
          </a:p>
        </p:txBody>
      </p:sp>
      <p:sp>
        <p:nvSpPr>
          <p:cNvPr id="32" name="TextBox 31"/>
          <p:cNvSpPr txBox="1"/>
          <p:nvPr/>
        </p:nvSpPr>
        <p:spPr>
          <a:xfrm>
            <a:off x="8701448" y="5329356"/>
            <a:ext cx="3740291" cy="1323439"/>
          </a:xfrm>
          <a:prstGeom prst="rect">
            <a:avLst/>
          </a:prstGeom>
          <a:noFill/>
        </p:spPr>
        <p:txBody>
          <a:bodyPr wrap="square" rtlCol="0">
            <a:spAutoFit/>
          </a:bodyPr>
          <a:lstStyle/>
          <a:p>
            <a:r>
              <a:rPr lang="en-US" sz="1600" u="sng" dirty="0" smtClean="0"/>
              <a:t>Current Equity Plan Goal (example):</a:t>
            </a:r>
          </a:p>
          <a:p>
            <a:r>
              <a:rPr lang="en-US" sz="1600" dirty="0" smtClean="0"/>
              <a:t>Increase fall to spring persistence rate for DI students (focus on African American/Black (5%) and </a:t>
            </a:r>
            <a:r>
              <a:rPr lang="en-US" sz="1600" dirty="0" err="1" smtClean="0"/>
              <a:t>Latinx</a:t>
            </a:r>
            <a:r>
              <a:rPr lang="en-US" sz="1600" dirty="0" smtClean="0"/>
              <a:t>/Hispanic (3%) students) over two years</a:t>
            </a:r>
            <a:endParaRPr lang="en-US" sz="1600" dirty="0"/>
          </a:p>
        </p:txBody>
      </p:sp>
    </p:spTree>
    <p:extLst>
      <p:ext uri="{BB962C8B-B14F-4D97-AF65-F5344CB8AC3E}">
        <p14:creationId xmlns:p14="http://schemas.microsoft.com/office/powerpoint/2010/main" val="348799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6" grpId="0"/>
      <p:bldP spid="27" grpId="0"/>
      <p:bldP spid="28" grpId="0"/>
      <p:bldP spid="29" grpId="0"/>
      <p:bldP spid="30" grpId="0"/>
      <p:bldP spid="31" grpId="0"/>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639" y="7058"/>
            <a:ext cx="11812818" cy="1325563"/>
          </a:xfrm>
        </p:spPr>
        <p:txBody>
          <a:bodyPr>
            <a:normAutofit/>
          </a:bodyPr>
          <a:lstStyle/>
          <a:p>
            <a:r>
              <a:rPr lang="en-US" sz="3600" i="1" u="sng" dirty="0" smtClean="0"/>
              <a:t>Vision for Success </a:t>
            </a:r>
            <a:r>
              <a:rPr lang="en-US" sz="3600" u="sng" dirty="0" smtClean="0"/>
              <a:t>Goals</a:t>
            </a:r>
            <a:r>
              <a:rPr lang="en-US" sz="3600" dirty="0" smtClean="0"/>
              <a:t>     </a:t>
            </a:r>
            <a:r>
              <a:rPr lang="en-US" sz="3600" u="sng" dirty="0" smtClean="0"/>
              <a:t>Chancellor’s Goal</a:t>
            </a:r>
            <a:r>
              <a:rPr lang="en-US" sz="3600" dirty="0" smtClean="0"/>
              <a:t>     </a:t>
            </a:r>
            <a:r>
              <a:rPr lang="en-US" sz="3600" u="sng" dirty="0"/>
              <a:t>Cañada </a:t>
            </a:r>
            <a:r>
              <a:rPr lang="en-US" sz="3600" u="sng" dirty="0" smtClean="0"/>
              <a:t>Goals</a:t>
            </a:r>
            <a:endParaRPr lang="en-US" sz="3600" u="sng" dirty="0"/>
          </a:p>
        </p:txBody>
      </p:sp>
      <p:sp>
        <p:nvSpPr>
          <p:cNvPr id="5" name="Down Arrow 4"/>
          <p:cNvSpPr/>
          <p:nvPr/>
        </p:nvSpPr>
        <p:spPr>
          <a:xfrm rot="10800000">
            <a:off x="5089288" y="1520270"/>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1" name="Down Arrow 10"/>
          <p:cNvSpPr/>
          <p:nvPr/>
        </p:nvSpPr>
        <p:spPr>
          <a:xfrm>
            <a:off x="5089288" y="3414370"/>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2" name="TextBox 11"/>
          <p:cNvSpPr txBox="1"/>
          <p:nvPr/>
        </p:nvSpPr>
        <p:spPr>
          <a:xfrm>
            <a:off x="463812" y="1148219"/>
            <a:ext cx="4338097" cy="923330"/>
          </a:xfrm>
          <a:prstGeom prst="rect">
            <a:avLst/>
          </a:prstGeom>
          <a:noFill/>
        </p:spPr>
        <p:txBody>
          <a:bodyPr wrap="square" rtlCol="0">
            <a:spAutoFit/>
          </a:bodyPr>
          <a:lstStyle/>
          <a:p>
            <a:r>
              <a:rPr lang="en-US" b="1" dirty="0"/>
              <a:t>GOAL 1: Completion </a:t>
            </a:r>
            <a:endParaRPr lang="en-US" dirty="0"/>
          </a:p>
          <a:p>
            <a:pPr>
              <a:lnSpc>
                <a:spcPct val="100000"/>
              </a:lnSpc>
              <a:spcBef>
                <a:spcPts val="0"/>
              </a:spcBef>
            </a:pPr>
            <a:r>
              <a:rPr lang="en-US" dirty="0"/>
              <a:t>Associate degrees, credentials, certificates, or specific job skill sets for in-demand jobs</a:t>
            </a:r>
            <a:endParaRPr lang="en-US" b="1" dirty="0"/>
          </a:p>
        </p:txBody>
      </p:sp>
      <p:sp>
        <p:nvSpPr>
          <p:cNvPr id="13" name="TextBox 12"/>
          <p:cNvSpPr txBox="1"/>
          <p:nvPr/>
        </p:nvSpPr>
        <p:spPr>
          <a:xfrm>
            <a:off x="463812" y="2214278"/>
            <a:ext cx="2445413" cy="646331"/>
          </a:xfrm>
          <a:prstGeom prst="rect">
            <a:avLst/>
          </a:prstGeom>
          <a:noFill/>
        </p:spPr>
        <p:txBody>
          <a:bodyPr wrap="none" rtlCol="0">
            <a:spAutoFit/>
          </a:bodyPr>
          <a:lstStyle/>
          <a:p>
            <a:r>
              <a:rPr lang="en-US" b="1" dirty="0"/>
              <a:t>GOAL 2: Transfer </a:t>
            </a:r>
            <a:endParaRPr lang="en-US" dirty="0"/>
          </a:p>
          <a:p>
            <a:pPr>
              <a:lnSpc>
                <a:spcPct val="100000"/>
              </a:lnSpc>
              <a:spcBef>
                <a:spcPts val="0"/>
              </a:spcBef>
            </a:pPr>
            <a:r>
              <a:rPr lang="en-US" dirty="0"/>
              <a:t>Transfers to a UC or </a:t>
            </a:r>
            <a:r>
              <a:rPr lang="en-US" dirty="0" smtClean="0"/>
              <a:t>CSU</a:t>
            </a:r>
            <a:endParaRPr lang="en-US" dirty="0"/>
          </a:p>
        </p:txBody>
      </p:sp>
      <p:sp>
        <p:nvSpPr>
          <p:cNvPr id="14" name="TextBox 13"/>
          <p:cNvSpPr txBox="1"/>
          <p:nvPr/>
        </p:nvSpPr>
        <p:spPr>
          <a:xfrm>
            <a:off x="463812" y="3202354"/>
            <a:ext cx="4461759" cy="923330"/>
          </a:xfrm>
          <a:prstGeom prst="rect">
            <a:avLst/>
          </a:prstGeom>
          <a:noFill/>
        </p:spPr>
        <p:txBody>
          <a:bodyPr wrap="square" rtlCol="0">
            <a:spAutoFit/>
          </a:bodyPr>
          <a:lstStyle/>
          <a:p>
            <a:r>
              <a:rPr lang="en-US" b="1" dirty="0"/>
              <a:t>GOAL 3: Unit Accumulation </a:t>
            </a:r>
            <a:endParaRPr lang="en-US" dirty="0"/>
          </a:p>
          <a:p>
            <a:pPr>
              <a:lnSpc>
                <a:spcPct val="100000"/>
              </a:lnSpc>
              <a:spcBef>
                <a:spcPts val="0"/>
              </a:spcBef>
            </a:pPr>
            <a:r>
              <a:rPr lang="en-US" dirty="0"/>
              <a:t># of units accumulated by CCC students earning associate degrees</a:t>
            </a:r>
            <a:endParaRPr lang="en-US" b="1" dirty="0"/>
          </a:p>
        </p:txBody>
      </p:sp>
      <p:sp>
        <p:nvSpPr>
          <p:cNvPr id="15" name="TextBox 14"/>
          <p:cNvSpPr txBox="1"/>
          <p:nvPr/>
        </p:nvSpPr>
        <p:spPr>
          <a:xfrm>
            <a:off x="463812" y="4268413"/>
            <a:ext cx="4541877" cy="923330"/>
          </a:xfrm>
          <a:prstGeom prst="rect">
            <a:avLst/>
          </a:prstGeom>
          <a:noFill/>
        </p:spPr>
        <p:txBody>
          <a:bodyPr wrap="square" rtlCol="0">
            <a:spAutoFit/>
          </a:bodyPr>
          <a:lstStyle/>
          <a:p>
            <a:r>
              <a:rPr lang="en-US" b="1" dirty="0"/>
              <a:t>GOAL 4: Workforce </a:t>
            </a:r>
            <a:endParaRPr lang="en-US" dirty="0"/>
          </a:p>
          <a:p>
            <a:pPr>
              <a:lnSpc>
                <a:spcPct val="100000"/>
              </a:lnSpc>
              <a:spcBef>
                <a:spcPts val="0"/>
              </a:spcBef>
            </a:pPr>
            <a:r>
              <a:rPr lang="en-US" dirty="0"/>
              <a:t>% of exiting CTE students who report being employed in their field of study</a:t>
            </a:r>
            <a:endParaRPr lang="en-US" b="1" dirty="0"/>
          </a:p>
        </p:txBody>
      </p:sp>
      <p:sp>
        <p:nvSpPr>
          <p:cNvPr id="16" name="TextBox 15"/>
          <p:cNvSpPr txBox="1"/>
          <p:nvPr/>
        </p:nvSpPr>
        <p:spPr>
          <a:xfrm>
            <a:off x="463812" y="5314201"/>
            <a:ext cx="4604579" cy="1200329"/>
          </a:xfrm>
          <a:prstGeom prst="rect">
            <a:avLst/>
          </a:prstGeom>
          <a:noFill/>
        </p:spPr>
        <p:txBody>
          <a:bodyPr wrap="square" rtlCol="0">
            <a:spAutoFit/>
          </a:bodyPr>
          <a:lstStyle/>
          <a:p>
            <a:r>
              <a:rPr lang="en-US" b="1" dirty="0"/>
              <a:t>GOAL 5: Equity </a:t>
            </a:r>
          </a:p>
          <a:p>
            <a:pPr>
              <a:lnSpc>
                <a:spcPct val="100000"/>
              </a:lnSpc>
              <a:spcBef>
                <a:spcPts val="0"/>
              </a:spcBef>
            </a:pPr>
            <a:r>
              <a:rPr lang="en-US" dirty="0"/>
              <a:t>Reduce equity gaps across all of the above measures through faster improvements among traditionally underrepresented student </a:t>
            </a:r>
            <a:r>
              <a:rPr lang="en-US" dirty="0" smtClean="0"/>
              <a:t>groups</a:t>
            </a:r>
            <a:endParaRPr lang="en-US" dirty="0"/>
          </a:p>
        </p:txBody>
      </p:sp>
      <p:sp>
        <p:nvSpPr>
          <p:cNvPr id="18" name="TextBox 17"/>
          <p:cNvSpPr txBox="1"/>
          <p:nvPr/>
        </p:nvSpPr>
        <p:spPr>
          <a:xfrm>
            <a:off x="5297062" y="1275146"/>
            <a:ext cx="2851550" cy="892552"/>
          </a:xfrm>
          <a:prstGeom prst="rect">
            <a:avLst/>
          </a:prstGeom>
          <a:noFill/>
        </p:spPr>
        <p:txBody>
          <a:bodyPr wrap="none" rtlCol="0">
            <a:spAutoFit/>
          </a:bodyPr>
          <a:lstStyle/>
          <a:p>
            <a:endParaRPr lang="en-US" sz="1600" dirty="0"/>
          </a:p>
          <a:p>
            <a:r>
              <a:rPr lang="en-US" b="1" dirty="0">
                <a:solidFill>
                  <a:srgbClr val="FF0000"/>
                </a:solidFill>
              </a:rPr>
              <a:t> </a:t>
            </a:r>
            <a:r>
              <a:rPr lang="en-US" dirty="0" smtClean="0">
                <a:solidFill>
                  <a:srgbClr val="FF0000"/>
                </a:solidFill>
              </a:rPr>
              <a:t>Increase </a:t>
            </a:r>
            <a:r>
              <a:rPr lang="en-US" dirty="0">
                <a:solidFill>
                  <a:srgbClr val="FF0000"/>
                </a:solidFill>
              </a:rPr>
              <a:t>by 20% by 2021-22</a:t>
            </a:r>
          </a:p>
          <a:p>
            <a:endParaRPr lang="en-US" dirty="0"/>
          </a:p>
        </p:txBody>
      </p:sp>
      <p:sp>
        <p:nvSpPr>
          <p:cNvPr id="19" name="TextBox 18"/>
          <p:cNvSpPr txBox="1"/>
          <p:nvPr/>
        </p:nvSpPr>
        <p:spPr>
          <a:xfrm>
            <a:off x="5297062" y="2177638"/>
            <a:ext cx="2823850" cy="615553"/>
          </a:xfrm>
          <a:prstGeom prst="rect">
            <a:avLst/>
          </a:prstGeom>
          <a:noFill/>
        </p:spPr>
        <p:txBody>
          <a:bodyPr wrap="none" rtlCol="0">
            <a:spAutoFit/>
          </a:bodyPr>
          <a:lstStyle/>
          <a:p>
            <a:endParaRPr lang="en-US" sz="1600" dirty="0"/>
          </a:p>
          <a:p>
            <a:r>
              <a:rPr lang="en-US" b="1" dirty="0">
                <a:solidFill>
                  <a:srgbClr val="FF0000"/>
                </a:solidFill>
              </a:rPr>
              <a:t> </a:t>
            </a:r>
            <a:r>
              <a:rPr lang="en-US" dirty="0" smtClean="0">
                <a:solidFill>
                  <a:srgbClr val="FF0000"/>
                </a:solidFill>
              </a:rPr>
              <a:t>Increase </a:t>
            </a:r>
            <a:r>
              <a:rPr lang="en-US" dirty="0">
                <a:solidFill>
                  <a:srgbClr val="FF0000"/>
                </a:solidFill>
              </a:rPr>
              <a:t>by 30% of </a:t>
            </a:r>
            <a:r>
              <a:rPr lang="en-US" dirty="0" smtClean="0">
                <a:solidFill>
                  <a:srgbClr val="FF0000"/>
                </a:solidFill>
              </a:rPr>
              <a:t>2021-22</a:t>
            </a:r>
            <a:endParaRPr lang="en-US" dirty="0"/>
          </a:p>
        </p:txBody>
      </p:sp>
      <p:sp>
        <p:nvSpPr>
          <p:cNvPr id="20" name="TextBox 19"/>
          <p:cNvSpPr txBox="1"/>
          <p:nvPr/>
        </p:nvSpPr>
        <p:spPr>
          <a:xfrm>
            <a:off x="5266943" y="3368203"/>
            <a:ext cx="2823850" cy="646331"/>
          </a:xfrm>
          <a:prstGeom prst="rect">
            <a:avLst/>
          </a:prstGeom>
          <a:noFill/>
        </p:spPr>
        <p:txBody>
          <a:bodyPr wrap="square" rtlCol="0">
            <a:spAutoFit/>
          </a:bodyPr>
          <a:lstStyle/>
          <a:p>
            <a:r>
              <a:rPr lang="en-US" dirty="0" smtClean="0">
                <a:solidFill>
                  <a:srgbClr val="FF0000"/>
                </a:solidFill>
              </a:rPr>
              <a:t>Decrease </a:t>
            </a:r>
            <a:r>
              <a:rPr lang="en-US" dirty="0">
                <a:solidFill>
                  <a:srgbClr val="FF0000"/>
                </a:solidFill>
              </a:rPr>
              <a:t>from 87 </a:t>
            </a:r>
            <a:r>
              <a:rPr lang="en-US" dirty="0" smtClean="0">
                <a:solidFill>
                  <a:srgbClr val="FF0000"/>
                </a:solidFill>
              </a:rPr>
              <a:t>to 79 (average </a:t>
            </a:r>
            <a:r>
              <a:rPr lang="en-US" dirty="0">
                <a:solidFill>
                  <a:srgbClr val="FF0000"/>
                </a:solidFill>
              </a:rPr>
              <a:t>units) </a:t>
            </a:r>
            <a:endParaRPr lang="en-US" dirty="0"/>
          </a:p>
        </p:txBody>
      </p:sp>
      <p:sp>
        <p:nvSpPr>
          <p:cNvPr id="21" name="TextBox 20"/>
          <p:cNvSpPr txBox="1"/>
          <p:nvPr/>
        </p:nvSpPr>
        <p:spPr>
          <a:xfrm>
            <a:off x="5272172" y="4349437"/>
            <a:ext cx="3176884" cy="923330"/>
          </a:xfrm>
          <a:prstGeom prst="rect">
            <a:avLst/>
          </a:prstGeom>
          <a:noFill/>
        </p:spPr>
        <p:txBody>
          <a:bodyPr wrap="square" rtlCol="0">
            <a:spAutoFit/>
          </a:bodyPr>
          <a:lstStyle/>
          <a:p>
            <a:r>
              <a:rPr lang="en-US" dirty="0">
                <a:solidFill>
                  <a:srgbClr val="FF0000"/>
                </a:solidFill>
              </a:rPr>
              <a:t>Increase % of CTE graduates employed in their field from 69% (statewide average) to 76</a:t>
            </a:r>
            <a:r>
              <a:rPr lang="en-US" dirty="0" smtClean="0">
                <a:solidFill>
                  <a:srgbClr val="FF0000"/>
                </a:solidFill>
              </a:rPr>
              <a:t>%</a:t>
            </a:r>
            <a:endParaRPr lang="en-US" dirty="0"/>
          </a:p>
        </p:txBody>
      </p:sp>
      <p:sp>
        <p:nvSpPr>
          <p:cNvPr id="22" name="TextBox 21"/>
          <p:cNvSpPr txBox="1"/>
          <p:nvPr/>
        </p:nvSpPr>
        <p:spPr>
          <a:xfrm>
            <a:off x="5297062" y="5591949"/>
            <a:ext cx="3282627" cy="923330"/>
          </a:xfrm>
          <a:prstGeom prst="rect">
            <a:avLst/>
          </a:prstGeom>
          <a:noFill/>
        </p:spPr>
        <p:txBody>
          <a:bodyPr wrap="square" rtlCol="0">
            <a:spAutoFit/>
          </a:bodyPr>
          <a:lstStyle/>
          <a:p>
            <a:r>
              <a:rPr lang="en-US" dirty="0" smtClean="0">
                <a:solidFill>
                  <a:srgbClr val="FF0000"/>
                </a:solidFill>
              </a:rPr>
              <a:t>Cut </a:t>
            </a:r>
            <a:r>
              <a:rPr lang="en-US" dirty="0">
                <a:solidFill>
                  <a:srgbClr val="FF0000"/>
                </a:solidFill>
              </a:rPr>
              <a:t>achievement gaps by </a:t>
            </a:r>
            <a:r>
              <a:rPr lang="en-US" dirty="0" smtClean="0">
                <a:solidFill>
                  <a:srgbClr val="FF0000"/>
                </a:solidFill>
              </a:rPr>
              <a:t>40% </a:t>
            </a:r>
            <a:r>
              <a:rPr lang="en-US" dirty="0">
                <a:solidFill>
                  <a:srgbClr val="FF0000"/>
                </a:solidFill>
              </a:rPr>
              <a:t>by 2021-22 and fully </a:t>
            </a:r>
            <a:r>
              <a:rPr lang="en-US" dirty="0" smtClean="0">
                <a:solidFill>
                  <a:srgbClr val="FF0000"/>
                </a:solidFill>
              </a:rPr>
              <a:t>close them for </a:t>
            </a:r>
            <a:r>
              <a:rPr lang="en-US" dirty="0">
                <a:solidFill>
                  <a:srgbClr val="FF0000"/>
                </a:solidFill>
              </a:rPr>
              <a:t>good by </a:t>
            </a:r>
            <a:r>
              <a:rPr lang="en-US" dirty="0" smtClean="0">
                <a:solidFill>
                  <a:srgbClr val="FF0000"/>
                </a:solidFill>
              </a:rPr>
              <a:t>2026-27</a:t>
            </a:r>
            <a:endParaRPr lang="en-US" dirty="0"/>
          </a:p>
        </p:txBody>
      </p:sp>
      <p:sp>
        <p:nvSpPr>
          <p:cNvPr id="23" name="Down Arrow 22"/>
          <p:cNvSpPr/>
          <p:nvPr/>
        </p:nvSpPr>
        <p:spPr>
          <a:xfrm rot="10800000">
            <a:off x="5089288" y="4418013"/>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4" name="Down Arrow 23"/>
          <p:cNvSpPr/>
          <p:nvPr/>
        </p:nvSpPr>
        <p:spPr>
          <a:xfrm rot="10800000">
            <a:off x="5089288" y="2410727"/>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25" name="Down Arrow 24"/>
          <p:cNvSpPr/>
          <p:nvPr/>
        </p:nvSpPr>
        <p:spPr>
          <a:xfrm>
            <a:off x="5089289" y="5634549"/>
            <a:ext cx="177655" cy="26125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 name="TextBox 2"/>
          <p:cNvSpPr txBox="1"/>
          <p:nvPr/>
        </p:nvSpPr>
        <p:spPr>
          <a:xfrm>
            <a:off x="9524033" y="1392783"/>
            <a:ext cx="821379" cy="523220"/>
          </a:xfrm>
          <a:prstGeom prst="rect">
            <a:avLst/>
          </a:prstGeom>
          <a:noFill/>
        </p:spPr>
        <p:txBody>
          <a:bodyPr wrap="none" rtlCol="0">
            <a:spAutoFit/>
          </a:bodyPr>
          <a:lstStyle/>
          <a:p>
            <a:pPr defTabSz="630238"/>
            <a:r>
              <a:rPr lang="en-US" sz="2800" b="1" dirty="0" smtClean="0">
                <a:solidFill>
                  <a:schemeClr val="accent6">
                    <a:lumMod val="50000"/>
                  </a:schemeClr>
                </a:solidFill>
              </a:rPr>
              <a:t>20%</a:t>
            </a:r>
            <a:r>
              <a:rPr lang="en-US" dirty="0" smtClean="0"/>
              <a:t>	</a:t>
            </a:r>
            <a:endParaRPr lang="en-US" dirty="0"/>
          </a:p>
        </p:txBody>
      </p:sp>
      <p:sp>
        <p:nvSpPr>
          <p:cNvPr id="4" name="TextBox 3"/>
          <p:cNvSpPr txBox="1"/>
          <p:nvPr/>
        </p:nvSpPr>
        <p:spPr>
          <a:xfrm>
            <a:off x="10437647" y="1457063"/>
            <a:ext cx="1094210" cy="369332"/>
          </a:xfrm>
          <a:prstGeom prst="rect">
            <a:avLst/>
          </a:prstGeom>
          <a:noFill/>
        </p:spPr>
        <p:txBody>
          <a:bodyPr wrap="none" rtlCol="0">
            <a:spAutoFit/>
          </a:bodyPr>
          <a:lstStyle/>
          <a:p>
            <a:r>
              <a:rPr lang="en-US" b="1" dirty="0" smtClean="0">
                <a:solidFill>
                  <a:schemeClr val="accent6">
                    <a:lumMod val="75000"/>
                  </a:schemeClr>
                </a:solidFill>
              </a:rPr>
              <a:t>184 more</a:t>
            </a:r>
            <a:endParaRPr lang="en-US" b="1" dirty="0">
              <a:solidFill>
                <a:schemeClr val="accent6">
                  <a:lumMod val="75000"/>
                </a:schemeClr>
              </a:solidFill>
            </a:endParaRPr>
          </a:p>
        </p:txBody>
      </p:sp>
      <p:sp>
        <p:nvSpPr>
          <p:cNvPr id="26" name="TextBox 25"/>
          <p:cNvSpPr txBox="1"/>
          <p:nvPr/>
        </p:nvSpPr>
        <p:spPr>
          <a:xfrm>
            <a:off x="9529001" y="2355369"/>
            <a:ext cx="811441" cy="523220"/>
          </a:xfrm>
          <a:prstGeom prst="rect">
            <a:avLst/>
          </a:prstGeom>
          <a:noFill/>
        </p:spPr>
        <p:txBody>
          <a:bodyPr wrap="none" rtlCol="0">
            <a:spAutoFit/>
          </a:bodyPr>
          <a:lstStyle/>
          <a:p>
            <a:pPr defTabSz="630238"/>
            <a:r>
              <a:rPr lang="en-US" sz="2800" b="1" dirty="0" smtClean="0">
                <a:solidFill>
                  <a:schemeClr val="accent6">
                    <a:lumMod val="50000"/>
                  </a:schemeClr>
                </a:solidFill>
              </a:rPr>
              <a:t>30</a:t>
            </a:r>
            <a:r>
              <a:rPr lang="en-US" sz="2800" b="1" dirty="0">
                <a:solidFill>
                  <a:schemeClr val="accent6">
                    <a:lumMod val="50000"/>
                  </a:schemeClr>
                </a:solidFill>
              </a:rPr>
              <a:t>%</a:t>
            </a:r>
            <a:endParaRPr lang="en-US" sz="2800" dirty="0"/>
          </a:p>
        </p:txBody>
      </p:sp>
      <p:sp>
        <p:nvSpPr>
          <p:cNvPr id="27" name="TextBox 26"/>
          <p:cNvSpPr txBox="1"/>
          <p:nvPr/>
        </p:nvSpPr>
        <p:spPr>
          <a:xfrm>
            <a:off x="10527999" y="2407716"/>
            <a:ext cx="977191" cy="369332"/>
          </a:xfrm>
          <a:prstGeom prst="rect">
            <a:avLst/>
          </a:prstGeom>
          <a:noFill/>
        </p:spPr>
        <p:txBody>
          <a:bodyPr wrap="none" rtlCol="0">
            <a:spAutoFit/>
          </a:bodyPr>
          <a:lstStyle/>
          <a:p>
            <a:r>
              <a:rPr lang="en-US" b="1" dirty="0">
                <a:solidFill>
                  <a:schemeClr val="accent6">
                    <a:lumMod val="75000"/>
                  </a:schemeClr>
                </a:solidFill>
              </a:rPr>
              <a:t>92 </a:t>
            </a:r>
            <a:r>
              <a:rPr lang="en-US" b="1" dirty="0" smtClean="0">
                <a:solidFill>
                  <a:schemeClr val="accent6">
                    <a:lumMod val="75000"/>
                  </a:schemeClr>
                </a:solidFill>
              </a:rPr>
              <a:t>more</a:t>
            </a:r>
            <a:endParaRPr lang="en-US" b="1" dirty="0">
              <a:solidFill>
                <a:schemeClr val="accent6">
                  <a:lumMod val="75000"/>
                </a:schemeClr>
              </a:solidFill>
            </a:endParaRPr>
          </a:p>
        </p:txBody>
      </p:sp>
      <p:sp>
        <p:nvSpPr>
          <p:cNvPr id="28" name="TextBox 27"/>
          <p:cNvSpPr txBox="1"/>
          <p:nvPr/>
        </p:nvSpPr>
        <p:spPr>
          <a:xfrm>
            <a:off x="9460483" y="3368203"/>
            <a:ext cx="2731517" cy="523220"/>
          </a:xfrm>
          <a:prstGeom prst="rect">
            <a:avLst/>
          </a:prstGeom>
          <a:noFill/>
        </p:spPr>
        <p:txBody>
          <a:bodyPr wrap="none" rtlCol="0">
            <a:spAutoFit/>
          </a:bodyPr>
          <a:lstStyle/>
          <a:p>
            <a:pPr defTabSz="630238"/>
            <a:r>
              <a:rPr lang="en-US" sz="2800" b="1" dirty="0">
                <a:solidFill>
                  <a:schemeClr val="accent6">
                    <a:lumMod val="50000"/>
                  </a:schemeClr>
                </a:solidFill>
              </a:rPr>
              <a:t>93 down to 85</a:t>
            </a:r>
            <a:r>
              <a:rPr lang="en-US" dirty="0" smtClean="0"/>
              <a:t>	</a:t>
            </a:r>
            <a:endParaRPr lang="en-US" dirty="0"/>
          </a:p>
        </p:txBody>
      </p:sp>
      <p:sp>
        <p:nvSpPr>
          <p:cNvPr id="30" name="TextBox 29"/>
          <p:cNvSpPr txBox="1"/>
          <p:nvPr/>
        </p:nvSpPr>
        <p:spPr>
          <a:xfrm>
            <a:off x="9524033" y="4437972"/>
            <a:ext cx="2382062" cy="523220"/>
          </a:xfrm>
          <a:prstGeom prst="rect">
            <a:avLst/>
          </a:prstGeom>
          <a:noFill/>
        </p:spPr>
        <p:txBody>
          <a:bodyPr wrap="none" rtlCol="0">
            <a:spAutoFit/>
          </a:bodyPr>
          <a:lstStyle/>
          <a:p>
            <a:pPr defTabSz="630238"/>
            <a:r>
              <a:rPr lang="en-US" sz="2800" b="1" dirty="0" smtClean="0">
                <a:solidFill>
                  <a:schemeClr val="accent6">
                    <a:lumMod val="50000"/>
                  </a:schemeClr>
                </a:solidFill>
              </a:rPr>
              <a:t>65% up to 72%</a:t>
            </a:r>
          </a:p>
        </p:txBody>
      </p:sp>
      <p:sp>
        <p:nvSpPr>
          <p:cNvPr id="6" name="TextBox 5"/>
          <p:cNvSpPr txBox="1"/>
          <p:nvPr/>
        </p:nvSpPr>
        <p:spPr>
          <a:xfrm>
            <a:off x="0" y="6588905"/>
            <a:ext cx="12014828" cy="246221"/>
          </a:xfrm>
          <a:prstGeom prst="rect">
            <a:avLst/>
          </a:prstGeom>
          <a:noFill/>
        </p:spPr>
        <p:txBody>
          <a:bodyPr wrap="none" rtlCol="0">
            <a:spAutoFit/>
          </a:bodyPr>
          <a:lstStyle/>
          <a:p>
            <a:r>
              <a:rPr lang="en-US" sz="1000" dirty="0" smtClean="0"/>
              <a:t>*Data is for 2017-18 academic year (except UC transfers).  CSU transfers:  Skyline=518; CSM=426  in 2017-18; UC data for 2017:  Skyline=164; CSM=247.  Units earned are for 2017-18 (v. 3-year </a:t>
            </a:r>
            <a:r>
              <a:rPr lang="en-US" sz="1000" dirty="0" err="1" smtClean="0"/>
              <a:t>avg</a:t>
            </a:r>
            <a:r>
              <a:rPr lang="en-US" sz="1000" dirty="0" smtClean="0"/>
              <a:t> (100)shown on Oct. Flex)</a:t>
            </a:r>
            <a:endParaRPr lang="en-US" sz="1000" dirty="0"/>
          </a:p>
        </p:txBody>
      </p:sp>
      <p:sp>
        <p:nvSpPr>
          <p:cNvPr id="33" name="TextBox 32"/>
          <p:cNvSpPr txBox="1"/>
          <p:nvPr/>
        </p:nvSpPr>
        <p:spPr>
          <a:xfrm>
            <a:off x="9522428" y="5447023"/>
            <a:ext cx="2278145" cy="1200329"/>
          </a:xfrm>
          <a:prstGeom prst="rect">
            <a:avLst/>
          </a:prstGeom>
          <a:noFill/>
        </p:spPr>
        <p:txBody>
          <a:bodyPr wrap="square" rtlCol="0">
            <a:spAutoFit/>
          </a:bodyPr>
          <a:lstStyle/>
          <a:p>
            <a:pPr defTabSz="630238"/>
            <a:r>
              <a:rPr lang="en-US" sz="2400" b="1" dirty="0" smtClean="0">
                <a:solidFill>
                  <a:schemeClr val="accent6">
                    <a:lumMod val="50000"/>
                  </a:schemeClr>
                </a:solidFill>
              </a:rPr>
              <a:t>Same as Chancellor’s Office goal</a:t>
            </a:r>
          </a:p>
        </p:txBody>
      </p:sp>
    </p:spTree>
    <p:extLst>
      <p:ext uri="{BB962C8B-B14F-4D97-AF65-F5344CB8AC3E}">
        <p14:creationId xmlns:p14="http://schemas.microsoft.com/office/powerpoint/2010/main" val="371773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6" grpId="0"/>
      <p:bldP spid="27" grpId="0"/>
      <p:bldP spid="28" grpId="0"/>
      <p:bldP spid="30" grpId="0"/>
      <p:bldP spid="3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639" y="7058"/>
            <a:ext cx="11812818" cy="1325563"/>
          </a:xfrm>
        </p:spPr>
        <p:txBody>
          <a:bodyPr>
            <a:normAutofit/>
          </a:bodyPr>
          <a:lstStyle/>
          <a:p>
            <a:r>
              <a:rPr lang="en-US" sz="3600" u="sng" dirty="0" smtClean="0"/>
              <a:t>Cañada College Goals for 2021-22</a:t>
            </a:r>
            <a:endParaRPr lang="en-US" sz="3600" u="sng" dirty="0"/>
          </a:p>
        </p:txBody>
      </p:sp>
      <p:sp>
        <p:nvSpPr>
          <p:cNvPr id="12" name="TextBox 11"/>
          <p:cNvSpPr txBox="1"/>
          <p:nvPr/>
        </p:nvSpPr>
        <p:spPr>
          <a:xfrm>
            <a:off x="463812" y="1148219"/>
            <a:ext cx="4338097" cy="923330"/>
          </a:xfrm>
          <a:prstGeom prst="rect">
            <a:avLst/>
          </a:prstGeom>
          <a:noFill/>
        </p:spPr>
        <p:txBody>
          <a:bodyPr wrap="square" rtlCol="0">
            <a:spAutoFit/>
          </a:bodyPr>
          <a:lstStyle/>
          <a:p>
            <a:r>
              <a:rPr lang="en-US" b="1" dirty="0"/>
              <a:t>GOAL 1: Completion </a:t>
            </a:r>
            <a:endParaRPr lang="en-US" dirty="0"/>
          </a:p>
          <a:p>
            <a:pPr>
              <a:lnSpc>
                <a:spcPct val="100000"/>
              </a:lnSpc>
              <a:spcBef>
                <a:spcPts val="0"/>
              </a:spcBef>
            </a:pPr>
            <a:r>
              <a:rPr lang="en-US" dirty="0"/>
              <a:t>Associate degrees, credentials, certificates, or specific job skill sets for in-demand jobs</a:t>
            </a:r>
            <a:endParaRPr lang="en-US" b="1" dirty="0"/>
          </a:p>
        </p:txBody>
      </p:sp>
      <p:sp>
        <p:nvSpPr>
          <p:cNvPr id="13" name="TextBox 12"/>
          <p:cNvSpPr txBox="1"/>
          <p:nvPr/>
        </p:nvSpPr>
        <p:spPr>
          <a:xfrm>
            <a:off x="463812" y="2214278"/>
            <a:ext cx="2445413" cy="646331"/>
          </a:xfrm>
          <a:prstGeom prst="rect">
            <a:avLst/>
          </a:prstGeom>
          <a:noFill/>
        </p:spPr>
        <p:txBody>
          <a:bodyPr wrap="none" rtlCol="0">
            <a:spAutoFit/>
          </a:bodyPr>
          <a:lstStyle/>
          <a:p>
            <a:r>
              <a:rPr lang="en-US" b="1" dirty="0"/>
              <a:t>GOAL 2: Transfer </a:t>
            </a:r>
            <a:endParaRPr lang="en-US" dirty="0"/>
          </a:p>
          <a:p>
            <a:pPr>
              <a:lnSpc>
                <a:spcPct val="100000"/>
              </a:lnSpc>
              <a:spcBef>
                <a:spcPts val="0"/>
              </a:spcBef>
            </a:pPr>
            <a:r>
              <a:rPr lang="en-US" dirty="0"/>
              <a:t>Transfers to a UC or </a:t>
            </a:r>
            <a:r>
              <a:rPr lang="en-US" dirty="0" smtClean="0"/>
              <a:t>CSU</a:t>
            </a:r>
            <a:endParaRPr lang="en-US" dirty="0"/>
          </a:p>
        </p:txBody>
      </p:sp>
      <p:sp>
        <p:nvSpPr>
          <p:cNvPr id="14" name="TextBox 13"/>
          <p:cNvSpPr txBox="1"/>
          <p:nvPr/>
        </p:nvSpPr>
        <p:spPr>
          <a:xfrm>
            <a:off x="463812" y="3202354"/>
            <a:ext cx="4461759" cy="923330"/>
          </a:xfrm>
          <a:prstGeom prst="rect">
            <a:avLst/>
          </a:prstGeom>
          <a:noFill/>
        </p:spPr>
        <p:txBody>
          <a:bodyPr wrap="square" rtlCol="0">
            <a:spAutoFit/>
          </a:bodyPr>
          <a:lstStyle/>
          <a:p>
            <a:r>
              <a:rPr lang="en-US" b="1" dirty="0"/>
              <a:t>GOAL 3: Unit Accumulation </a:t>
            </a:r>
            <a:endParaRPr lang="en-US" dirty="0"/>
          </a:p>
          <a:p>
            <a:pPr>
              <a:lnSpc>
                <a:spcPct val="100000"/>
              </a:lnSpc>
              <a:spcBef>
                <a:spcPts val="0"/>
              </a:spcBef>
            </a:pPr>
            <a:r>
              <a:rPr lang="en-US" dirty="0"/>
              <a:t># of units accumulated by CCC students earning associate degrees</a:t>
            </a:r>
            <a:endParaRPr lang="en-US" b="1" dirty="0"/>
          </a:p>
        </p:txBody>
      </p:sp>
      <p:sp>
        <p:nvSpPr>
          <p:cNvPr id="15" name="TextBox 14"/>
          <p:cNvSpPr txBox="1"/>
          <p:nvPr/>
        </p:nvSpPr>
        <p:spPr>
          <a:xfrm>
            <a:off x="463812" y="4268413"/>
            <a:ext cx="4541877" cy="923330"/>
          </a:xfrm>
          <a:prstGeom prst="rect">
            <a:avLst/>
          </a:prstGeom>
          <a:noFill/>
        </p:spPr>
        <p:txBody>
          <a:bodyPr wrap="square" rtlCol="0">
            <a:spAutoFit/>
          </a:bodyPr>
          <a:lstStyle/>
          <a:p>
            <a:r>
              <a:rPr lang="en-US" b="1" dirty="0"/>
              <a:t>GOAL 4: Workforce </a:t>
            </a:r>
            <a:endParaRPr lang="en-US" dirty="0"/>
          </a:p>
          <a:p>
            <a:pPr>
              <a:lnSpc>
                <a:spcPct val="100000"/>
              </a:lnSpc>
              <a:spcBef>
                <a:spcPts val="0"/>
              </a:spcBef>
            </a:pPr>
            <a:r>
              <a:rPr lang="en-US" dirty="0"/>
              <a:t>% of exiting CTE students who report being employed in their field of study</a:t>
            </a:r>
            <a:endParaRPr lang="en-US" b="1" dirty="0"/>
          </a:p>
        </p:txBody>
      </p:sp>
      <p:sp>
        <p:nvSpPr>
          <p:cNvPr id="16" name="TextBox 15"/>
          <p:cNvSpPr txBox="1"/>
          <p:nvPr/>
        </p:nvSpPr>
        <p:spPr>
          <a:xfrm>
            <a:off x="463812" y="5314201"/>
            <a:ext cx="4604579" cy="1200329"/>
          </a:xfrm>
          <a:prstGeom prst="rect">
            <a:avLst/>
          </a:prstGeom>
          <a:noFill/>
        </p:spPr>
        <p:txBody>
          <a:bodyPr wrap="square" rtlCol="0">
            <a:spAutoFit/>
          </a:bodyPr>
          <a:lstStyle/>
          <a:p>
            <a:r>
              <a:rPr lang="en-US" b="1" dirty="0"/>
              <a:t>GOAL 5: Equity </a:t>
            </a:r>
          </a:p>
          <a:p>
            <a:pPr>
              <a:lnSpc>
                <a:spcPct val="100000"/>
              </a:lnSpc>
              <a:spcBef>
                <a:spcPts val="0"/>
              </a:spcBef>
            </a:pPr>
            <a:r>
              <a:rPr lang="en-US" dirty="0"/>
              <a:t>Reduce equity gaps across all of the above measures through faster improvements among traditionally underrepresented student </a:t>
            </a:r>
            <a:r>
              <a:rPr lang="en-US" dirty="0" smtClean="0"/>
              <a:t>groups</a:t>
            </a:r>
            <a:endParaRPr lang="en-US" dirty="0"/>
          </a:p>
        </p:txBody>
      </p:sp>
      <p:sp>
        <p:nvSpPr>
          <p:cNvPr id="18" name="TextBox 17"/>
          <p:cNvSpPr txBox="1"/>
          <p:nvPr/>
        </p:nvSpPr>
        <p:spPr>
          <a:xfrm>
            <a:off x="6479478" y="1275146"/>
            <a:ext cx="2851550" cy="892552"/>
          </a:xfrm>
          <a:prstGeom prst="rect">
            <a:avLst/>
          </a:prstGeom>
          <a:noFill/>
        </p:spPr>
        <p:txBody>
          <a:bodyPr wrap="none" rtlCol="0">
            <a:spAutoFit/>
          </a:bodyPr>
          <a:lstStyle/>
          <a:p>
            <a:endParaRPr lang="en-US" sz="1600" dirty="0"/>
          </a:p>
          <a:p>
            <a:r>
              <a:rPr lang="en-US" b="1" dirty="0">
                <a:solidFill>
                  <a:srgbClr val="FF0000"/>
                </a:solidFill>
              </a:rPr>
              <a:t> </a:t>
            </a:r>
            <a:r>
              <a:rPr lang="en-US" dirty="0" smtClean="0">
                <a:solidFill>
                  <a:srgbClr val="FF0000"/>
                </a:solidFill>
              </a:rPr>
              <a:t>Increase </a:t>
            </a:r>
            <a:r>
              <a:rPr lang="en-US" dirty="0">
                <a:solidFill>
                  <a:srgbClr val="FF0000"/>
                </a:solidFill>
              </a:rPr>
              <a:t>by 20% by 2021-22</a:t>
            </a:r>
          </a:p>
          <a:p>
            <a:endParaRPr lang="en-US" dirty="0"/>
          </a:p>
        </p:txBody>
      </p:sp>
      <p:sp>
        <p:nvSpPr>
          <p:cNvPr id="19" name="TextBox 18"/>
          <p:cNvSpPr txBox="1"/>
          <p:nvPr/>
        </p:nvSpPr>
        <p:spPr>
          <a:xfrm>
            <a:off x="6479478" y="2177638"/>
            <a:ext cx="2823850" cy="615553"/>
          </a:xfrm>
          <a:prstGeom prst="rect">
            <a:avLst/>
          </a:prstGeom>
          <a:noFill/>
        </p:spPr>
        <p:txBody>
          <a:bodyPr wrap="none" rtlCol="0">
            <a:spAutoFit/>
          </a:bodyPr>
          <a:lstStyle/>
          <a:p>
            <a:endParaRPr lang="en-US" sz="1600" dirty="0"/>
          </a:p>
          <a:p>
            <a:r>
              <a:rPr lang="en-US" b="1" dirty="0">
                <a:solidFill>
                  <a:srgbClr val="FF0000"/>
                </a:solidFill>
              </a:rPr>
              <a:t> </a:t>
            </a:r>
            <a:r>
              <a:rPr lang="en-US" dirty="0" smtClean="0">
                <a:solidFill>
                  <a:srgbClr val="FF0000"/>
                </a:solidFill>
              </a:rPr>
              <a:t>Increase </a:t>
            </a:r>
            <a:r>
              <a:rPr lang="en-US" dirty="0">
                <a:solidFill>
                  <a:srgbClr val="FF0000"/>
                </a:solidFill>
              </a:rPr>
              <a:t>by 30% of </a:t>
            </a:r>
            <a:r>
              <a:rPr lang="en-US" dirty="0" smtClean="0">
                <a:solidFill>
                  <a:srgbClr val="FF0000"/>
                </a:solidFill>
              </a:rPr>
              <a:t>2021-22</a:t>
            </a:r>
            <a:endParaRPr lang="en-US" dirty="0"/>
          </a:p>
        </p:txBody>
      </p:sp>
      <p:sp>
        <p:nvSpPr>
          <p:cNvPr id="20" name="TextBox 19"/>
          <p:cNvSpPr txBox="1"/>
          <p:nvPr/>
        </p:nvSpPr>
        <p:spPr>
          <a:xfrm>
            <a:off x="6449359" y="3368203"/>
            <a:ext cx="4279078" cy="369332"/>
          </a:xfrm>
          <a:prstGeom prst="rect">
            <a:avLst/>
          </a:prstGeom>
          <a:noFill/>
        </p:spPr>
        <p:txBody>
          <a:bodyPr wrap="square" rtlCol="0">
            <a:spAutoFit/>
          </a:bodyPr>
          <a:lstStyle/>
          <a:p>
            <a:r>
              <a:rPr lang="en-US" dirty="0" smtClean="0">
                <a:solidFill>
                  <a:srgbClr val="FF0000"/>
                </a:solidFill>
              </a:rPr>
              <a:t>Decrease </a:t>
            </a:r>
            <a:r>
              <a:rPr lang="en-US" dirty="0">
                <a:solidFill>
                  <a:srgbClr val="FF0000"/>
                </a:solidFill>
              </a:rPr>
              <a:t>from </a:t>
            </a:r>
            <a:r>
              <a:rPr lang="en-US" dirty="0" smtClean="0">
                <a:solidFill>
                  <a:srgbClr val="FF0000"/>
                </a:solidFill>
              </a:rPr>
              <a:t>93 to 85 (average </a:t>
            </a:r>
            <a:r>
              <a:rPr lang="en-US" dirty="0">
                <a:solidFill>
                  <a:srgbClr val="FF0000"/>
                </a:solidFill>
              </a:rPr>
              <a:t>units) </a:t>
            </a:r>
            <a:endParaRPr lang="en-US" dirty="0"/>
          </a:p>
        </p:txBody>
      </p:sp>
      <p:sp>
        <p:nvSpPr>
          <p:cNvPr id="21" name="TextBox 20"/>
          <p:cNvSpPr txBox="1"/>
          <p:nvPr/>
        </p:nvSpPr>
        <p:spPr>
          <a:xfrm>
            <a:off x="6454587" y="4349437"/>
            <a:ext cx="4628573" cy="646331"/>
          </a:xfrm>
          <a:prstGeom prst="rect">
            <a:avLst/>
          </a:prstGeom>
          <a:noFill/>
        </p:spPr>
        <p:txBody>
          <a:bodyPr wrap="square" rtlCol="0">
            <a:spAutoFit/>
          </a:bodyPr>
          <a:lstStyle/>
          <a:p>
            <a:r>
              <a:rPr lang="en-US" dirty="0">
                <a:solidFill>
                  <a:srgbClr val="FF0000"/>
                </a:solidFill>
              </a:rPr>
              <a:t>Increase % of CTE graduates employed in their field from </a:t>
            </a:r>
            <a:r>
              <a:rPr lang="en-US" dirty="0" smtClean="0">
                <a:solidFill>
                  <a:srgbClr val="FF0000"/>
                </a:solidFill>
              </a:rPr>
              <a:t>65% </a:t>
            </a:r>
            <a:r>
              <a:rPr lang="en-US" dirty="0">
                <a:solidFill>
                  <a:srgbClr val="FF0000"/>
                </a:solidFill>
              </a:rPr>
              <a:t>(statewide average) to </a:t>
            </a:r>
            <a:r>
              <a:rPr lang="en-US" dirty="0" smtClean="0">
                <a:solidFill>
                  <a:srgbClr val="FF0000"/>
                </a:solidFill>
              </a:rPr>
              <a:t>72%</a:t>
            </a:r>
            <a:endParaRPr lang="en-US" dirty="0"/>
          </a:p>
        </p:txBody>
      </p:sp>
      <p:sp>
        <p:nvSpPr>
          <p:cNvPr id="22" name="TextBox 21"/>
          <p:cNvSpPr txBox="1"/>
          <p:nvPr/>
        </p:nvSpPr>
        <p:spPr>
          <a:xfrm>
            <a:off x="6479478" y="5591949"/>
            <a:ext cx="4390848" cy="646331"/>
          </a:xfrm>
          <a:prstGeom prst="rect">
            <a:avLst/>
          </a:prstGeom>
          <a:noFill/>
        </p:spPr>
        <p:txBody>
          <a:bodyPr wrap="square" rtlCol="0">
            <a:spAutoFit/>
          </a:bodyPr>
          <a:lstStyle/>
          <a:p>
            <a:r>
              <a:rPr lang="en-US" dirty="0" smtClean="0">
                <a:solidFill>
                  <a:srgbClr val="FF0000"/>
                </a:solidFill>
              </a:rPr>
              <a:t>Cut </a:t>
            </a:r>
            <a:r>
              <a:rPr lang="en-US" dirty="0">
                <a:solidFill>
                  <a:srgbClr val="FF0000"/>
                </a:solidFill>
              </a:rPr>
              <a:t>achievement gaps by </a:t>
            </a:r>
            <a:r>
              <a:rPr lang="en-US" dirty="0" smtClean="0">
                <a:solidFill>
                  <a:srgbClr val="FF0000"/>
                </a:solidFill>
              </a:rPr>
              <a:t>40% </a:t>
            </a:r>
            <a:r>
              <a:rPr lang="en-US" dirty="0">
                <a:solidFill>
                  <a:srgbClr val="FF0000"/>
                </a:solidFill>
              </a:rPr>
              <a:t>by 2021-22 and fully </a:t>
            </a:r>
            <a:r>
              <a:rPr lang="en-US" dirty="0" smtClean="0">
                <a:solidFill>
                  <a:srgbClr val="FF0000"/>
                </a:solidFill>
              </a:rPr>
              <a:t>close them for </a:t>
            </a:r>
            <a:r>
              <a:rPr lang="en-US" dirty="0">
                <a:solidFill>
                  <a:srgbClr val="FF0000"/>
                </a:solidFill>
              </a:rPr>
              <a:t>good by </a:t>
            </a:r>
            <a:r>
              <a:rPr lang="en-US" dirty="0" smtClean="0">
                <a:solidFill>
                  <a:srgbClr val="FF0000"/>
                </a:solidFill>
              </a:rPr>
              <a:t>2026-27</a:t>
            </a:r>
            <a:endParaRPr lang="en-US" dirty="0"/>
          </a:p>
        </p:txBody>
      </p:sp>
    </p:spTree>
    <p:extLst>
      <p:ext uri="{BB962C8B-B14F-4D97-AF65-F5344CB8AC3E}">
        <p14:creationId xmlns:p14="http://schemas.microsoft.com/office/powerpoint/2010/main" val="555142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747" y="-267631"/>
            <a:ext cx="10515600" cy="1325563"/>
          </a:xfrm>
        </p:spPr>
        <p:txBody>
          <a:bodyPr/>
          <a:lstStyle/>
          <a:p>
            <a:r>
              <a:rPr lang="en-US" dirty="0"/>
              <a:t>Cañada College </a:t>
            </a:r>
            <a:r>
              <a:rPr lang="en-US" dirty="0" smtClean="0"/>
              <a:t>Goals for 2021-22</a:t>
            </a:r>
            <a:endParaRPr lang="en-US" dirty="0"/>
          </a:p>
        </p:txBody>
      </p:sp>
      <p:sp>
        <p:nvSpPr>
          <p:cNvPr id="3" name="Content Placeholder 2"/>
          <p:cNvSpPr>
            <a:spLocks noGrp="1"/>
          </p:cNvSpPr>
          <p:nvPr>
            <p:ph idx="1"/>
          </p:nvPr>
        </p:nvSpPr>
        <p:spPr>
          <a:xfrm>
            <a:off x="88747" y="671681"/>
            <a:ext cx="11829984" cy="5575637"/>
          </a:xfrm>
        </p:spPr>
        <p:txBody>
          <a:bodyPr>
            <a:noAutofit/>
          </a:bodyPr>
          <a:lstStyle/>
          <a:p>
            <a:pPr marL="0" indent="0">
              <a:lnSpc>
                <a:spcPct val="120000"/>
              </a:lnSpc>
              <a:spcBef>
                <a:spcPts val="0"/>
              </a:spcBef>
              <a:buNone/>
            </a:pPr>
            <a:r>
              <a:rPr lang="en-US" sz="2400" b="1" dirty="0"/>
              <a:t>GOAL 1: Completion </a:t>
            </a:r>
            <a:endParaRPr lang="en-US" sz="2400" dirty="0"/>
          </a:p>
          <a:p>
            <a:pPr marL="457200" lvl="1" indent="0">
              <a:lnSpc>
                <a:spcPct val="120000"/>
              </a:lnSpc>
              <a:spcBef>
                <a:spcPts val="0"/>
              </a:spcBef>
              <a:buNone/>
            </a:pPr>
            <a:r>
              <a:rPr lang="en-US" sz="1800" dirty="0" smtClean="0"/>
              <a:t>Increase </a:t>
            </a:r>
            <a:r>
              <a:rPr lang="en-US" sz="1800" dirty="0"/>
              <a:t>by at least </a:t>
            </a:r>
            <a:r>
              <a:rPr lang="en-US" sz="1800" dirty="0">
                <a:solidFill>
                  <a:srgbClr val="FF0000"/>
                </a:solidFill>
              </a:rPr>
              <a:t>20 percent </a:t>
            </a:r>
            <a:r>
              <a:rPr lang="en-US" sz="1800" dirty="0"/>
              <a:t>the number of </a:t>
            </a:r>
            <a:r>
              <a:rPr lang="en-US" sz="1800" dirty="0" smtClean="0"/>
              <a:t>Cañada College </a:t>
            </a:r>
            <a:r>
              <a:rPr lang="en-US" sz="1800" dirty="0"/>
              <a:t>students </a:t>
            </a:r>
            <a:r>
              <a:rPr lang="en-US" sz="1800" dirty="0" smtClean="0"/>
              <a:t>who </a:t>
            </a:r>
            <a:r>
              <a:rPr lang="en-US" sz="1800" dirty="0"/>
              <a:t>acquire associate degrees, credentials, certificates, or specific job skill sets that prepare them for in-demand jobs by </a:t>
            </a:r>
            <a:r>
              <a:rPr lang="en-US" sz="1800" dirty="0" smtClean="0"/>
              <a:t>2021-22 (adjusted for enrollment fluctuations). </a:t>
            </a:r>
            <a:endParaRPr lang="en-US" sz="1800" dirty="0"/>
          </a:p>
          <a:p>
            <a:pPr marL="0" indent="0">
              <a:lnSpc>
                <a:spcPct val="120000"/>
              </a:lnSpc>
              <a:spcBef>
                <a:spcPts val="0"/>
              </a:spcBef>
              <a:buNone/>
            </a:pPr>
            <a:r>
              <a:rPr lang="en-US" sz="2400" b="1" dirty="0"/>
              <a:t>GOAL 2: Transfer </a:t>
            </a:r>
            <a:endParaRPr lang="en-US" sz="2400" dirty="0"/>
          </a:p>
          <a:p>
            <a:pPr marL="457200" lvl="1" indent="0">
              <a:lnSpc>
                <a:spcPct val="120000"/>
              </a:lnSpc>
              <a:spcBef>
                <a:spcPts val="0"/>
              </a:spcBef>
              <a:buNone/>
            </a:pPr>
            <a:r>
              <a:rPr lang="en-US" sz="1800" dirty="0" smtClean="0"/>
              <a:t>Increase </a:t>
            </a:r>
            <a:r>
              <a:rPr lang="en-US" sz="1800" dirty="0"/>
              <a:t>by </a:t>
            </a:r>
            <a:r>
              <a:rPr lang="en-US" sz="1800" dirty="0">
                <a:solidFill>
                  <a:srgbClr val="FF0000"/>
                </a:solidFill>
              </a:rPr>
              <a:t>35 percent </a:t>
            </a:r>
            <a:r>
              <a:rPr lang="en-US" sz="1800" dirty="0"/>
              <a:t>the number of Cañada College students transferring </a:t>
            </a:r>
            <a:r>
              <a:rPr lang="en-US" sz="1800" dirty="0" smtClean="0"/>
              <a:t>to </a:t>
            </a:r>
            <a:r>
              <a:rPr lang="en-US" sz="1800" dirty="0"/>
              <a:t>a UC or CSU by </a:t>
            </a:r>
            <a:r>
              <a:rPr lang="en-US" sz="1800" dirty="0" smtClean="0"/>
              <a:t>2021-22 (adjusted for enrollment fluctuations). </a:t>
            </a:r>
            <a:endParaRPr lang="en-US" sz="1800" dirty="0"/>
          </a:p>
          <a:p>
            <a:pPr marL="0" indent="0">
              <a:lnSpc>
                <a:spcPct val="120000"/>
              </a:lnSpc>
              <a:spcBef>
                <a:spcPts val="0"/>
              </a:spcBef>
              <a:buNone/>
            </a:pPr>
            <a:r>
              <a:rPr lang="en-US" sz="2400" b="1" dirty="0"/>
              <a:t>GOAL 3: Unit Accumulation </a:t>
            </a:r>
            <a:endParaRPr lang="en-US" sz="2400" dirty="0"/>
          </a:p>
          <a:p>
            <a:pPr marL="457200" lvl="1" indent="0">
              <a:lnSpc>
                <a:spcPct val="120000"/>
              </a:lnSpc>
              <a:spcBef>
                <a:spcPts val="0"/>
              </a:spcBef>
              <a:buNone/>
            </a:pPr>
            <a:r>
              <a:rPr lang="en-US" sz="1800" dirty="0" smtClean="0"/>
              <a:t>Decrease </a:t>
            </a:r>
            <a:r>
              <a:rPr lang="en-US" sz="1800" dirty="0"/>
              <a:t>the number of units accumulated by Cañada College students earning associate degrees, from an </a:t>
            </a:r>
            <a:r>
              <a:rPr lang="en-US" sz="1800" dirty="0">
                <a:solidFill>
                  <a:srgbClr val="FF0000"/>
                </a:solidFill>
              </a:rPr>
              <a:t>average of approximately 9</a:t>
            </a:r>
            <a:r>
              <a:rPr lang="en-US" sz="1800" dirty="0" smtClean="0">
                <a:solidFill>
                  <a:srgbClr val="FF0000"/>
                </a:solidFill>
              </a:rPr>
              <a:t>3 </a:t>
            </a:r>
            <a:r>
              <a:rPr lang="en-US" sz="1800" dirty="0">
                <a:solidFill>
                  <a:srgbClr val="FF0000"/>
                </a:solidFill>
              </a:rPr>
              <a:t>total units to an average of </a:t>
            </a:r>
            <a:r>
              <a:rPr lang="en-US" sz="1800" dirty="0" smtClean="0">
                <a:solidFill>
                  <a:srgbClr val="FF0000"/>
                </a:solidFill>
              </a:rPr>
              <a:t>85 </a:t>
            </a:r>
            <a:r>
              <a:rPr lang="en-US" sz="1800" dirty="0">
                <a:solidFill>
                  <a:srgbClr val="FF0000"/>
                </a:solidFill>
              </a:rPr>
              <a:t>total units </a:t>
            </a:r>
            <a:r>
              <a:rPr lang="en-US" sz="1800" dirty="0"/>
              <a:t>by 2021-22. </a:t>
            </a:r>
          </a:p>
          <a:p>
            <a:pPr marL="0" indent="0">
              <a:lnSpc>
                <a:spcPct val="120000"/>
              </a:lnSpc>
              <a:spcBef>
                <a:spcPts val="0"/>
              </a:spcBef>
              <a:buNone/>
            </a:pPr>
            <a:r>
              <a:rPr lang="en-US" sz="2400" b="1" dirty="0"/>
              <a:t>GOAL 4: Workforce </a:t>
            </a:r>
            <a:endParaRPr lang="en-US" sz="2400" dirty="0"/>
          </a:p>
          <a:p>
            <a:pPr marL="457200" lvl="1" indent="0">
              <a:lnSpc>
                <a:spcPct val="120000"/>
              </a:lnSpc>
              <a:spcBef>
                <a:spcPts val="0"/>
              </a:spcBef>
              <a:buNone/>
            </a:pPr>
            <a:r>
              <a:rPr lang="en-US" sz="1800" dirty="0" smtClean="0"/>
              <a:t>Increase </a:t>
            </a:r>
            <a:r>
              <a:rPr lang="en-US" sz="1800" dirty="0"/>
              <a:t>the percent of exiting </a:t>
            </a:r>
            <a:r>
              <a:rPr lang="en-US" sz="1800" dirty="0" smtClean="0"/>
              <a:t>career education </a:t>
            </a:r>
            <a:r>
              <a:rPr lang="en-US" sz="1800" dirty="0"/>
              <a:t>students at Cañada College who report being employed in their field of study, from </a:t>
            </a:r>
            <a:r>
              <a:rPr lang="en-US" sz="1800" dirty="0" smtClean="0">
                <a:solidFill>
                  <a:srgbClr val="FF0000"/>
                </a:solidFill>
              </a:rPr>
              <a:t>65% </a:t>
            </a:r>
            <a:r>
              <a:rPr lang="en-US" sz="1800" dirty="0">
                <a:solidFill>
                  <a:srgbClr val="FF0000"/>
                </a:solidFill>
              </a:rPr>
              <a:t>to </a:t>
            </a:r>
            <a:r>
              <a:rPr lang="en-US" sz="1800" dirty="0" smtClean="0">
                <a:solidFill>
                  <a:srgbClr val="FF0000"/>
                </a:solidFill>
              </a:rPr>
              <a:t>72% </a:t>
            </a:r>
            <a:r>
              <a:rPr lang="en-US" sz="1800" dirty="0"/>
              <a:t>by 2021-22. </a:t>
            </a:r>
          </a:p>
          <a:p>
            <a:pPr marL="0" indent="0">
              <a:lnSpc>
                <a:spcPct val="120000"/>
              </a:lnSpc>
              <a:spcBef>
                <a:spcPts val="0"/>
              </a:spcBef>
              <a:buNone/>
            </a:pPr>
            <a:r>
              <a:rPr lang="en-US" sz="2400" b="1" dirty="0"/>
              <a:t>GOAL 5: Equity </a:t>
            </a:r>
            <a:endParaRPr lang="en-US" sz="2400" dirty="0"/>
          </a:p>
          <a:p>
            <a:pPr marL="457200" lvl="1" indent="0">
              <a:lnSpc>
                <a:spcPct val="120000"/>
              </a:lnSpc>
              <a:spcBef>
                <a:spcPts val="0"/>
              </a:spcBef>
              <a:buNone/>
            </a:pPr>
            <a:r>
              <a:rPr lang="en-US" sz="1800" dirty="0" smtClean="0"/>
              <a:t>Reduce </a:t>
            </a:r>
            <a:r>
              <a:rPr lang="en-US" sz="1800" dirty="0"/>
              <a:t>equity gaps across all of the above measures through faster improvements among traditionally underrepresented student groups, with </a:t>
            </a:r>
            <a:r>
              <a:rPr lang="en-US" sz="1800" dirty="0">
                <a:solidFill>
                  <a:srgbClr val="FF0000"/>
                </a:solidFill>
              </a:rPr>
              <a:t>the goal of cutting achievement gaps by 40 percent </a:t>
            </a:r>
            <a:r>
              <a:rPr lang="en-US" sz="1800" dirty="0"/>
              <a:t>by 2021-22 and fully closing those achievement gaps for good by 2026-27. </a:t>
            </a:r>
          </a:p>
        </p:txBody>
      </p:sp>
    </p:spTree>
    <p:extLst>
      <p:ext uri="{BB962C8B-B14F-4D97-AF65-F5344CB8AC3E}">
        <p14:creationId xmlns:p14="http://schemas.microsoft.com/office/powerpoint/2010/main" val="2498232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1925"/>
            <a:ext cx="11064240" cy="1325563"/>
          </a:xfrm>
        </p:spPr>
        <p:txBody>
          <a:bodyPr>
            <a:normAutofit fontScale="90000"/>
          </a:bodyPr>
          <a:lstStyle/>
          <a:p>
            <a:r>
              <a:rPr lang="en-US" dirty="0" smtClean="0"/>
              <a:t>Entered into NOVA</a:t>
            </a:r>
            <a:br>
              <a:rPr lang="en-US" dirty="0" smtClean="0"/>
            </a:br>
            <a:r>
              <a:rPr lang="en-US" dirty="0" smtClean="0"/>
              <a:t/>
            </a:r>
            <a:br>
              <a:rPr lang="en-US" dirty="0" smtClean="0"/>
            </a:br>
            <a:r>
              <a:rPr lang="en-US" dirty="0" smtClean="0"/>
              <a:t>Goal </a:t>
            </a:r>
            <a:r>
              <a:rPr lang="en-US" dirty="0"/>
              <a:t>1C: Increase All Students Who Attained the Vision Goal Completion Definition</a:t>
            </a:r>
            <a:br>
              <a:rPr lang="en-US" dirty="0"/>
            </a:br>
            <a:r>
              <a:rPr lang="en-US" sz="2200" dirty="0"/>
              <a:t>Canada College will increase among all students, the unduplicated count of students who earned one or more of the following: Chancellor’s Office approved certificate, associate degree, and/or CCC baccalaureate degree, and had an enrollment in the selected or previous year from:</a:t>
            </a:r>
            <a:br>
              <a:rPr lang="en-US" sz="2200" dirty="0"/>
            </a:b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0031761"/>
              </p:ext>
            </p:extLst>
          </p:nvPr>
        </p:nvGraphicFramePr>
        <p:xfrm>
          <a:off x="838200" y="3776345"/>
          <a:ext cx="10515600" cy="7416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715800964"/>
                    </a:ext>
                  </a:extLst>
                </a:gridCol>
                <a:gridCol w="3505200">
                  <a:extLst>
                    <a:ext uri="{9D8B030D-6E8A-4147-A177-3AD203B41FA5}">
                      <a16:colId xmlns:a16="http://schemas.microsoft.com/office/drawing/2014/main" val="898965539"/>
                    </a:ext>
                  </a:extLst>
                </a:gridCol>
                <a:gridCol w="3505200">
                  <a:extLst>
                    <a:ext uri="{9D8B030D-6E8A-4147-A177-3AD203B41FA5}">
                      <a16:colId xmlns:a16="http://schemas.microsoft.com/office/drawing/2014/main" val="960318858"/>
                    </a:ext>
                  </a:extLst>
                </a:gridCol>
              </a:tblGrid>
              <a:tr h="370840">
                <a:tc>
                  <a:txBody>
                    <a:bodyPr/>
                    <a:lstStyle/>
                    <a:p>
                      <a:r>
                        <a:rPr lang="en-US" dirty="0" smtClean="0"/>
                        <a:t># in 2016-17 </a:t>
                      </a:r>
                      <a:endParaRPr lang="en-US" dirty="0"/>
                    </a:p>
                  </a:txBody>
                  <a:tcPr/>
                </a:tc>
                <a:tc>
                  <a:txBody>
                    <a:bodyPr/>
                    <a:lstStyle/>
                    <a:p>
                      <a:r>
                        <a:rPr lang="en-US" dirty="0" smtClean="0"/>
                        <a:t>Expected</a:t>
                      </a:r>
                      <a:r>
                        <a:rPr lang="en-US" baseline="0" dirty="0" smtClean="0"/>
                        <a:t> # in 2021-22</a:t>
                      </a:r>
                      <a:endParaRPr lang="en-US" dirty="0"/>
                    </a:p>
                  </a:txBody>
                  <a:tcPr/>
                </a:tc>
                <a:tc>
                  <a:txBody>
                    <a:bodyPr/>
                    <a:lstStyle/>
                    <a:p>
                      <a:r>
                        <a:rPr lang="en-US" dirty="0" smtClean="0"/>
                        <a:t>% increase</a:t>
                      </a:r>
                      <a:endParaRPr lang="en-US" dirty="0"/>
                    </a:p>
                  </a:txBody>
                  <a:tcPr/>
                </a:tc>
                <a:extLst>
                  <a:ext uri="{0D108BD9-81ED-4DB2-BD59-A6C34878D82A}">
                    <a16:rowId xmlns:a16="http://schemas.microsoft.com/office/drawing/2014/main" val="888052136"/>
                  </a:ext>
                </a:extLst>
              </a:tr>
              <a:tr h="370840">
                <a:tc>
                  <a:txBody>
                    <a:bodyPr/>
                    <a:lstStyle/>
                    <a:p>
                      <a:r>
                        <a:rPr lang="en-US" dirty="0" smtClean="0"/>
                        <a:t>544</a:t>
                      </a:r>
                      <a:endParaRPr lang="en-US" dirty="0"/>
                    </a:p>
                  </a:txBody>
                  <a:tcPr/>
                </a:tc>
                <a:tc>
                  <a:txBody>
                    <a:bodyPr/>
                    <a:lstStyle/>
                    <a:p>
                      <a:r>
                        <a:rPr lang="en-US" dirty="0" smtClean="0"/>
                        <a:t>654</a:t>
                      </a:r>
                      <a:endParaRPr lang="en-US" dirty="0"/>
                    </a:p>
                  </a:txBody>
                  <a:tcPr/>
                </a:tc>
                <a:tc>
                  <a:txBody>
                    <a:bodyPr/>
                    <a:lstStyle/>
                    <a:p>
                      <a:r>
                        <a:rPr lang="en-US" dirty="0" smtClean="0"/>
                        <a:t>20%</a:t>
                      </a:r>
                      <a:endParaRPr lang="en-US" dirty="0"/>
                    </a:p>
                  </a:txBody>
                  <a:tcPr/>
                </a:tc>
                <a:extLst>
                  <a:ext uri="{0D108BD9-81ED-4DB2-BD59-A6C34878D82A}">
                    <a16:rowId xmlns:a16="http://schemas.microsoft.com/office/drawing/2014/main" val="4004811888"/>
                  </a:ext>
                </a:extLst>
              </a:tr>
            </a:tbl>
          </a:graphicData>
        </a:graphic>
      </p:graphicFrame>
    </p:spTree>
    <p:extLst>
      <p:ext uri="{BB962C8B-B14F-4D97-AF65-F5344CB8AC3E}">
        <p14:creationId xmlns:p14="http://schemas.microsoft.com/office/powerpoint/2010/main" val="347087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1925"/>
            <a:ext cx="11064240" cy="1325563"/>
          </a:xfrm>
        </p:spPr>
        <p:txBody>
          <a:bodyPr>
            <a:normAutofit fontScale="90000"/>
          </a:bodyPr>
          <a:lstStyle/>
          <a:p>
            <a:r>
              <a:rPr lang="en-US" dirty="0" smtClean="0"/>
              <a:t>Entered into NOVA</a:t>
            </a:r>
            <a:br>
              <a:rPr lang="en-US" dirty="0" smtClean="0"/>
            </a:br>
            <a:r>
              <a:rPr lang="en-US" dirty="0" smtClean="0"/>
              <a:t/>
            </a:r>
            <a:br>
              <a:rPr lang="en-US" dirty="0" smtClean="0"/>
            </a:br>
            <a:r>
              <a:rPr lang="en-US" sz="4000" dirty="0"/>
              <a:t>Goal 2B: Increase All Students Who Transferred to a CSU or UC Institution</a:t>
            </a:r>
            <a:br>
              <a:rPr lang="en-US" sz="4000" dirty="0"/>
            </a:br>
            <a:r>
              <a:rPr lang="en-US" sz="2200" dirty="0"/>
              <a:t>Canada College will increase among all students, the number who transferred to a four-year institution from:</a:t>
            </a:r>
            <a:r>
              <a:rPr lang="en-US" sz="2700" dirty="0"/>
              <a:t/>
            </a:r>
            <a:br>
              <a:rPr lang="en-US" sz="2700" dirty="0"/>
            </a:b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25826851"/>
              </p:ext>
            </p:extLst>
          </p:nvPr>
        </p:nvGraphicFramePr>
        <p:xfrm>
          <a:off x="838200" y="3776345"/>
          <a:ext cx="10515600" cy="7416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715800964"/>
                    </a:ext>
                  </a:extLst>
                </a:gridCol>
                <a:gridCol w="3505200">
                  <a:extLst>
                    <a:ext uri="{9D8B030D-6E8A-4147-A177-3AD203B41FA5}">
                      <a16:colId xmlns:a16="http://schemas.microsoft.com/office/drawing/2014/main" val="898965539"/>
                    </a:ext>
                  </a:extLst>
                </a:gridCol>
                <a:gridCol w="3505200">
                  <a:extLst>
                    <a:ext uri="{9D8B030D-6E8A-4147-A177-3AD203B41FA5}">
                      <a16:colId xmlns:a16="http://schemas.microsoft.com/office/drawing/2014/main" val="960318858"/>
                    </a:ext>
                  </a:extLst>
                </a:gridCol>
              </a:tblGrid>
              <a:tr h="370840">
                <a:tc>
                  <a:txBody>
                    <a:bodyPr/>
                    <a:lstStyle/>
                    <a:p>
                      <a:r>
                        <a:rPr lang="en-US" dirty="0" smtClean="0"/>
                        <a:t># in 2016-17 </a:t>
                      </a:r>
                      <a:endParaRPr lang="en-US" dirty="0"/>
                    </a:p>
                  </a:txBody>
                  <a:tcPr/>
                </a:tc>
                <a:tc>
                  <a:txBody>
                    <a:bodyPr/>
                    <a:lstStyle/>
                    <a:p>
                      <a:r>
                        <a:rPr lang="en-US" dirty="0" smtClean="0"/>
                        <a:t>Expected</a:t>
                      </a:r>
                      <a:r>
                        <a:rPr lang="en-US" baseline="0" dirty="0" smtClean="0"/>
                        <a:t> # in 2021-22</a:t>
                      </a:r>
                      <a:endParaRPr lang="en-US" dirty="0"/>
                    </a:p>
                  </a:txBody>
                  <a:tcPr/>
                </a:tc>
                <a:tc>
                  <a:txBody>
                    <a:bodyPr/>
                    <a:lstStyle/>
                    <a:p>
                      <a:r>
                        <a:rPr lang="en-US" dirty="0" smtClean="0"/>
                        <a:t>% increase</a:t>
                      </a:r>
                      <a:endParaRPr lang="en-US" dirty="0"/>
                    </a:p>
                  </a:txBody>
                  <a:tcPr/>
                </a:tc>
                <a:extLst>
                  <a:ext uri="{0D108BD9-81ED-4DB2-BD59-A6C34878D82A}">
                    <a16:rowId xmlns:a16="http://schemas.microsoft.com/office/drawing/2014/main" val="888052136"/>
                  </a:ext>
                </a:extLst>
              </a:tr>
              <a:tr h="370840">
                <a:tc>
                  <a:txBody>
                    <a:bodyPr/>
                    <a:lstStyle/>
                    <a:p>
                      <a:r>
                        <a:rPr lang="en-US" dirty="0" smtClean="0"/>
                        <a:t>579</a:t>
                      </a:r>
                      <a:endParaRPr lang="en-US" dirty="0"/>
                    </a:p>
                  </a:txBody>
                  <a:tcPr/>
                </a:tc>
                <a:tc>
                  <a:txBody>
                    <a:bodyPr/>
                    <a:lstStyle/>
                    <a:p>
                      <a:r>
                        <a:rPr lang="en-US" dirty="0" smtClean="0"/>
                        <a:t>750</a:t>
                      </a:r>
                      <a:endParaRPr lang="en-US" dirty="0"/>
                    </a:p>
                  </a:txBody>
                  <a:tcPr/>
                </a:tc>
                <a:tc>
                  <a:txBody>
                    <a:bodyPr/>
                    <a:lstStyle/>
                    <a:p>
                      <a:r>
                        <a:rPr lang="en-US" dirty="0" smtClean="0"/>
                        <a:t>30%</a:t>
                      </a:r>
                      <a:endParaRPr lang="en-US" dirty="0"/>
                    </a:p>
                  </a:txBody>
                  <a:tcPr/>
                </a:tc>
                <a:extLst>
                  <a:ext uri="{0D108BD9-81ED-4DB2-BD59-A6C34878D82A}">
                    <a16:rowId xmlns:a16="http://schemas.microsoft.com/office/drawing/2014/main" val="4004811888"/>
                  </a:ext>
                </a:extLst>
              </a:tr>
            </a:tbl>
          </a:graphicData>
        </a:graphic>
      </p:graphicFrame>
    </p:spTree>
    <p:extLst>
      <p:ext uri="{BB962C8B-B14F-4D97-AF65-F5344CB8AC3E}">
        <p14:creationId xmlns:p14="http://schemas.microsoft.com/office/powerpoint/2010/main" val="2043994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1925"/>
            <a:ext cx="11064240" cy="1325563"/>
          </a:xfrm>
        </p:spPr>
        <p:txBody>
          <a:bodyPr>
            <a:normAutofit fontScale="90000"/>
          </a:bodyPr>
          <a:lstStyle/>
          <a:p>
            <a:r>
              <a:rPr lang="en-US" dirty="0" smtClean="0"/>
              <a:t>Entered into NOVA</a:t>
            </a:r>
            <a:br>
              <a:rPr lang="en-US" dirty="0" smtClean="0"/>
            </a:br>
            <a:r>
              <a:rPr lang="en-US" dirty="0" smtClean="0"/>
              <a:t/>
            </a:r>
            <a:br>
              <a:rPr lang="en-US" dirty="0" smtClean="0"/>
            </a:br>
            <a:r>
              <a:rPr lang="en-US" dirty="0"/>
              <a:t>Goal 3A: Decrease Average Number of Units Accumulated by All Associate Degree Earners</a:t>
            </a:r>
            <a:br>
              <a:rPr lang="en-US" dirty="0"/>
            </a:br>
            <a:r>
              <a:rPr lang="en-US" sz="2200" dirty="0"/>
              <a:t>Canada College will decrease among all students who earned an associate degree in the selected year and who were enrolled in the previous or selected year, the average number of units earned in the California community college system among students who had completed at least 60 units at any community college from:</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3911966"/>
              </p:ext>
            </p:extLst>
          </p:nvPr>
        </p:nvGraphicFramePr>
        <p:xfrm>
          <a:off x="838200" y="3776345"/>
          <a:ext cx="10515600" cy="7416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715800964"/>
                    </a:ext>
                  </a:extLst>
                </a:gridCol>
                <a:gridCol w="3505200">
                  <a:extLst>
                    <a:ext uri="{9D8B030D-6E8A-4147-A177-3AD203B41FA5}">
                      <a16:colId xmlns:a16="http://schemas.microsoft.com/office/drawing/2014/main" val="898965539"/>
                    </a:ext>
                  </a:extLst>
                </a:gridCol>
                <a:gridCol w="3505200">
                  <a:extLst>
                    <a:ext uri="{9D8B030D-6E8A-4147-A177-3AD203B41FA5}">
                      <a16:colId xmlns:a16="http://schemas.microsoft.com/office/drawing/2014/main" val="960318858"/>
                    </a:ext>
                  </a:extLst>
                </a:gridCol>
              </a:tblGrid>
              <a:tr h="370840">
                <a:tc>
                  <a:txBody>
                    <a:bodyPr/>
                    <a:lstStyle/>
                    <a:p>
                      <a:r>
                        <a:rPr lang="en-US" dirty="0" smtClean="0"/>
                        <a:t># in 2016-17 </a:t>
                      </a:r>
                      <a:endParaRPr lang="en-US" dirty="0"/>
                    </a:p>
                  </a:txBody>
                  <a:tcPr/>
                </a:tc>
                <a:tc>
                  <a:txBody>
                    <a:bodyPr/>
                    <a:lstStyle/>
                    <a:p>
                      <a:r>
                        <a:rPr lang="en-US" dirty="0" smtClean="0"/>
                        <a:t>Expected</a:t>
                      </a:r>
                      <a:r>
                        <a:rPr lang="en-US" baseline="0" dirty="0" smtClean="0"/>
                        <a:t> # in 2021-22</a:t>
                      </a:r>
                      <a:endParaRPr lang="en-US" dirty="0"/>
                    </a:p>
                  </a:txBody>
                  <a:tcPr/>
                </a:tc>
                <a:tc>
                  <a:txBody>
                    <a:bodyPr/>
                    <a:lstStyle/>
                    <a:p>
                      <a:r>
                        <a:rPr lang="en-US" dirty="0" smtClean="0"/>
                        <a:t>% increase</a:t>
                      </a:r>
                      <a:endParaRPr lang="en-US" dirty="0"/>
                    </a:p>
                  </a:txBody>
                  <a:tcPr/>
                </a:tc>
                <a:extLst>
                  <a:ext uri="{0D108BD9-81ED-4DB2-BD59-A6C34878D82A}">
                    <a16:rowId xmlns:a16="http://schemas.microsoft.com/office/drawing/2014/main" val="888052136"/>
                  </a:ext>
                </a:extLst>
              </a:tr>
              <a:tr h="370840">
                <a:tc>
                  <a:txBody>
                    <a:bodyPr/>
                    <a:lstStyle/>
                    <a:p>
                      <a:r>
                        <a:rPr lang="en-US" dirty="0" smtClean="0"/>
                        <a:t>92</a:t>
                      </a:r>
                      <a:endParaRPr lang="en-US" dirty="0"/>
                    </a:p>
                  </a:txBody>
                  <a:tcPr/>
                </a:tc>
                <a:tc>
                  <a:txBody>
                    <a:bodyPr/>
                    <a:lstStyle/>
                    <a:p>
                      <a:r>
                        <a:rPr lang="en-US" dirty="0" smtClean="0"/>
                        <a:t>85</a:t>
                      </a:r>
                      <a:endParaRPr lang="en-US" dirty="0"/>
                    </a:p>
                  </a:txBody>
                  <a:tcPr/>
                </a:tc>
                <a:tc>
                  <a:txBody>
                    <a:bodyPr/>
                    <a:lstStyle/>
                    <a:p>
                      <a:r>
                        <a:rPr lang="en-US" dirty="0" smtClean="0"/>
                        <a:t>8%</a:t>
                      </a:r>
                      <a:endParaRPr lang="en-US" dirty="0"/>
                    </a:p>
                  </a:txBody>
                  <a:tcPr/>
                </a:tc>
                <a:extLst>
                  <a:ext uri="{0D108BD9-81ED-4DB2-BD59-A6C34878D82A}">
                    <a16:rowId xmlns:a16="http://schemas.microsoft.com/office/drawing/2014/main" val="4004811888"/>
                  </a:ext>
                </a:extLst>
              </a:tr>
            </a:tbl>
          </a:graphicData>
        </a:graphic>
      </p:graphicFrame>
    </p:spTree>
    <p:extLst>
      <p:ext uri="{BB962C8B-B14F-4D97-AF65-F5344CB8AC3E}">
        <p14:creationId xmlns:p14="http://schemas.microsoft.com/office/powerpoint/2010/main" val="2070500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1925"/>
            <a:ext cx="11064240" cy="1325563"/>
          </a:xfrm>
        </p:spPr>
        <p:txBody>
          <a:bodyPr>
            <a:normAutofit fontScale="90000"/>
          </a:bodyPr>
          <a:lstStyle/>
          <a:p>
            <a:r>
              <a:rPr lang="en-US" dirty="0" smtClean="0"/>
              <a:t>Entered into NOVA</a:t>
            </a:r>
            <a:br>
              <a:rPr lang="en-US" dirty="0" smtClean="0"/>
            </a:br>
            <a:r>
              <a:rPr lang="en-US" dirty="0" smtClean="0"/>
              <a:t/>
            </a:r>
            <a:br>
              <a:rPr lang="en-US" dirty="0" smtClean="0"/>
            </a:br>
            <a:r>
              <a:rPr lang="en-US" dirty="0"/>
              <a:t>Goal 4C: Increase All Students with a Job Closely Related to Their Field of Study</a:t>
            </a:r>
            <a:br>
              <a:rPr lang="en-US" dirty="0"/>
            </a:br>
            <a:r>
              <a:rPr lang="en-US" sz="2200" dirty="0"/>
              <a:t>Canada College will increase among all students who responded to the CTE Outcomes Survey and did not transfer, the proportion who reported that they are working in a job very closely or closely related to their field of study from:</a:t>
            </a:r>
            <a:r>
              <a:rPr lang="en-US" dirty="0"/>
              <a:t/>
            </a:r>
            <a:br>
              <a:rPr lang="en-US" dirty="0"/>
            </a:b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5525104"/>
              </p:ext>
            </p:extLst>
          </p:nvPr>
        </p:nvGraphicFramePr>
        <p:xfrm>
          <a:off x="838200" y="3776345"/>
          <a:ext cx="10515600" cy="74168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715800964"/>
                    </a:ext>
                  </a:extLst>
                </a:gridCol>
                <a:gridCol w="3505200">
                  <a:extLst>
                    <a:ext uri="{9D8B030D-6E8A-4147-A177-3AD203B41FA5}">
                      <a16:colId xmlns:a16="http://schemas.microsoft.com/office/drawing/2014/main" val="898965539"/>
                    </a:ext>
                  </a:extLst>
                </a:gridCol>
                <a:gridCol w="3505200">
                  <a:extLst>
                    <a:ext uri="{9D8B030D-6E8A-4147-A177-3AD203B41FA5}">
                      <a16:colId xmlns:a16="http://schemas.microsoft.com/office/drawing/2014/main" val="960318858"/>
                    </a:ext>
                  </a:extLst>
                </a:gridCol>
              </a:tblGrid>
              <a:tr h="370840">
                <a:tc>
                  <a:txBody>
                    <a:bodyPr/>
                    <a:lstStyle/>
                    <a:p>
                      <a:r>
                        <a:rPr lang="en-US" dirty="0" smtClean="0"/>
                        <a:t>% in 2016-17 </a:t>
                      </a:r>
                      <a:endParaRPr lang="en-US" dirty="0"/>
                    </a:p>
                  </a:txBody>
                  <a:tcPr/>
                </a:tc>
                <a:tc>
                  <a:txBody>
                    <a:bodyPr/>
                    <a:lstStyle/>
                    <a:p>
                      <a:r>
                        <a:rPr lang="en-US" dirty="0" smtClean="0"/>
                        <a:t>Expected</a:t>
                      </a:r>
                      <a:r>
                        <a:rPr lang="en-US" baseline="0" dirty="0" smtClean="0"/>
                        <a:t> % in 2021-22</a:t>
                      </a:r>
                      <a:endParaRPr lang="en-US" dirty="0"/>
                    </a:p>
                  </a:txBody>
                  <a:tcPr/>
                </a:tc>
                <a:tc>
                  <a:txBody>
                    <a:bodyPr/>
                    <a:lstStyle/>
                    <a:p>
                      <a:r>
                        <a:rPr lang="en-US" dirty="0" smtClean="0"/>
                        <a:t>% increase</a:t>
                      </a:r>
                      <a:endParaRPr lang="en-US" dirty="0"/>
                    </a:p>
                  </a:txBody>
                  <a:tcPr/>
                </a:tc>
                <a:extLst>
                  <a:ext uri="{0D108BD9-81ED-4DB2-BD59-A6C34878D82A}">
                    <a16:rowId xmlns:a16="http://schemas.microsoft.com/office/drawing/2014/main" val="888052136"/>
                  </a:ext>
                </a:extLst>
              </a:tr>
              <a:tr h="370840">
                <a:tc>
                  <a:txBody>
                    <a:bodyPr/>
                    <a:lstStyle/>
                    <a:p>
                      <a:r>
                        <a:rPr lang="en-US" dirty="0" smtClean="0"/>
                        <a:t>71%</a:t>
                      </a:r>
                      <a:endParaRPr lang="en-US" dirty="0"/>
                    </a:p>
                  </a:txBody>
                  <a:tcPr/>
                </a:tc>
                <a:tc>
                  <a:txBody>
                    <a:bodyPr/>
                    <a:lstStyle/>
                    <a:p>
                      <a:r>
                        <a:rPr lang="en-US" dirty="0" smtClean="0"/>
                        <a:t>76%</a:t>
                      </a:r>
                      <a:endParaRPr lang="en-US" dirty="0"/>
                    </a:p>
                  </a:txBody>
                  <a:tcPr/>
                </a:tc>
                <a:tc>
                  <a:txBody>
                    <a:bodyPr/>
                    <a:lstStyle/>
                    <a:p>
                      <a:r>
                        <a:rPr lang="en-US" dirty="0" smtClean="0"/>
                        <a:t>7%</a:t>
                      </a:r>
                      <a:endParaRPr lang="en-US" dirty="0"/>
                    </a:p>
                  </a:txBody>
                  <a:tcPr/>
                </a:tc>
                <a:extLst>
                  <a:ext uri="{0D108BD9-81ED-4DB2-BD59-A6C34878D82A}">
                    <a16:rowId xmlns:a16="http://schemas.microsoft.com/office/drawing/2014/main" val="4004811888"/>
                  </a:ext>
                </a:extLst>
              </a:tr>
            </a:tbl>
          </a:graphicData>
        </a:graphic>
      </p:graphicFrame>
    </p:spTree>
    <p:extLst>
      <p:ext uri="{BB962C8B-B14F-4D97-AF65-F5344CB8AC3E}">
        <p14:creationId xmlns:p14="http://schemas.microsoft.com/office/powerpoint/2010/main" val="1690626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904</Words>
  <Application>Microsoft Office PowerPoint</Application>
  <PresentationFormat>Widescreen</PresentationFormat>
  <Paragraphs>127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Canada Goals for QFE</vt:lpstr>
      <vt:lpstr>Vision for Success Goals     Chancellor’s Goal     Cañada Metrics*</vt:lpstr>
      <vt:lpstr>Vision for Success Goals     Chancellor’s Goal     Cañada Goals</vt:lpstr>
      <vt:lpstr>Cañada College Goals for 2021-22</vt:lpstr>
      <vt:lpstr>Cañada College Goals for 2021-22</vt:lpstr>
      <vt:lpstr>Entered into NOVA  Goal 1C: Increase All Students Who Attained the Vision Goal Completion Definition Canada College will increase among all students, the unduplicated count of students who earned one or more of the following: Chancellor’s Office approved certificate, associate degree, and/or CCC baccalaureate degree, and had an enrollment in the selected or previous year from: </vt:lpstr>
      <vt:lpstr>Entered into NOVA  Goal 2B: Increase All Students Who Transferred to a CSU or UC Institution Canada College will increase among all students, the number who transferred to a four-year institution from: </vt:lpstr>
      <vt:lpstr>Entered into NOVA  Goal 3A: Decrease Average Number of Units Accumulated by All Associate Degree Earners Canada College will decrease among all students who earned an associate degree in the selected year and who were enrolled in the previous or selected year, the average number of units earned in the California community college system among students who had completed at least 60 units at any community college from:</vt:lpstr>
      <vt:lpstr>Entered into NOVA  Goal 4C: Increase All Students with a Job Closely Related to Their Field of Study Canada College will increase among all students who responded to the CTE Outcomes Survey and did not transfer, the proportion who reported that they are working in a job very closely or closely related to their field of study from: </vt:lpstr>
      <vt:lpstr>Entered into NOVA  Goal 1C: Increase All Students Who Attained the Vision Goal Completion Definition Canada College will increase among all students, the unduplicated count of students who earned one or more of the following: Chancellor’s Office approved certificate, associate degree, and/or CCC baccalaureate degree, and had an enrollment in the selected or previous year from: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 Goals for QFE</dc:title>
  <dc:creator>Engel, Karen</dc:creator>
  <cp:lastModifiedBy>Engel, Karen</cp:lastModifiedBy>
  <cp:revision>8</cp:revision>
  <dcterms:created xsi:type="dcterms:W3CDTF">2019-01-17T00:05:20Z</dcterms:created>
  <dcterms:modified xsi:type="dcterms:W3CDTF">2019-04-24T20:56:12Z</dcterms:modified>
</cp:coreProperties>
</file>